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ED_F5495A68.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3"/>
  </p:notesMasterIdLst>
  <p:handoutMasterIdLst>
    <p:handoutMasterId r:id="rId44"/>
  </p:handoutMasterIdLst>
  <p:sldIdLst>
    <p:sldId id="316" r:id="rId5"/>
    <p:sldId id="370" r:id="rId6"/>
    <p:sldId id="300" r:id="rId7"/>
    <p:sldId id="334" r:id="rId8"/>
    <p:sldId id="341" r:id="rId9"/>
    <p:sldId id="317" r:id="rId10"/>
    <p:sldId id="371" r:id="rId11"/>
    <p:sldId id="320" r:id="rId12"/>
    <p:sldId id="348" r:id="rId13"/>
    <p:sldId id="319" r:id="rId14"/>
    <p:sldId id="302" r:id="rId15"/>
    <p:sldId id="321" r:id="rId16"/>
    <p:sldId id="372" r:id="rId17"/>
    <p:sldId id="373" r:id="rId18"/>
    <p:sldId id="323" r:id="rId19"/>
    <p:sldId id="326" r:id="rId20"/>
    <p:sldId id="329" r:id="rId21"/>
    <p:sldId id="344" r:id="rId22"/>
    <p:sldId id="331" r:id="rId23"/>
    <p:sldId id="332" r:id="rId24"/>
    <p:sldId id="336" r:id="rId25"/>
    <p:sldId id="335" r:id="rId26"/>
    <p:sldId id="339" r:id="rId27"/>
    <p:sldId id="494" r:id="rId28"/>
    <p:sldId id="301" r:id="rId29"/>
    <p:sldId id="496" r:id="rId30"/>
    <p:sldId id="374" r:id="rId31"/>
    <p:sldId id="491" r:id="rId32"/>
    <p:sldId id="492" r:id="rId33"/>
    <p:sldId id="497" r:id="rId34"/>
    <p:sldId id="327" r:id="rId35"/>
    <p:sldId id="489" r:id="rId36"/>
    <p:sldId id="345" r:id="rId37"/>
    <p:sldId id="346" r:id="rId38"/>
    <p:sldId id="486" r:id="rId39"/>
    <p:sldId id="493" r:id="rId40"/>
    <p:sldId id="347" r:id="rId41"/>
    <p:sldId id="275" r:id="rId42"/>
  </p:sldIdLst>
  <p:sldSz cx="12192000" cy="6858000"/>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2"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94EB5D-A852-9336-5F57-543CE7DFDB65}" name="RUIZ OSES Miguel (RTD)" initials="" userId="S::Miguel.RUIZ-OSES@ec.europa.eu::eee8ca85-10a1-4f52-8487-0cf38d2a2a5e" providerId="AD"/>
  <p188:author id="{52B63066-132A-E067-DF64-A44040661EBA}" name="RUIZ OSES Miguel (RTD)" initials="R(" userId="S::miguel.ruiz-oses@ec.europa.eu::eee8ca85-10a1-4f52-8487-0cf38d2a2a5e" providerId="AD"/>
  <p188:author id="{ADFA4E98-FF69-BD0E-B033-591AF3604EE7}" name="PLAZZOTTA Beatrice (RTD)" initials="P(" userId="S::beatrice.plazzotta@ec.europa.eu::48a1cb98-f356-4541-879c-443d5780094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31680"/>
    <a:srgbClr val="004494"/>
    <a:srgbClr val="034EA2"/>
    <a:srgbClr val="9BD4F0"/>
    <a:srgbClr val="0356B1"/>
    <a:srgbClr val="024EA2"/>
    <a:srgbClr val="024B9C"/>
    <a:srgbClr val="035D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18F7D9-DEE7-540E-AEF2-33DB53D45BCA}" v="6" dt="2026-09-20T20:26:34.490"/>
    <p1510:client id="{49325406-9229-005B-732D-D06227521BD2}" v="14" dt="2026-09-22T09:03:23.996"/>
    <p1510:client id="{D1FE1C01-7506-4969-8DAB-538C66D05545}" v="1" dt="2026-09-23T06:44:26.9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209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omments/modernComment_1ED_F5495A68.xml><?xml version="1.0" encoding="utf-8"?>
<p188:cmLst xmlns:a="http://schemas.openxmlformats.org/drawingml/2006/main" xmlns:r="http://schemas.openxmlformats.org/officeDocument/2006/relationships" xmlns:p188="http://schemas.microsoft.com/office/powerpoint/2018/8/main">
  <p188:cm id="{EA3F3FC2-E776-45E3-8035-C8043789E34C}" authorId="{52B63066-132A-E067-DF64-A44040661EBA}" created="2024-09-13T06:57:06.028">
    <ac:txMkLst xmlns:ac="http://schemas.microsoft.com/office/drawing/2013/main/command">
      <pc:docMk xmlns:pc="http://schemas.microsoft.com/office/powerpoint/2013/main/command"/>
      <pc:sldMk xmlns:pc="http://schemas.microsoft.com/office/powerpoint/2013/main/command" cId="4115225192" sldId="493"/>
      <ac:spMk id="5" creationId="{00000000-0000-0000-0000-000000000000}"/>
      <ac:txMk cp="253" len="119">
        <ac:context len="1062" hash="3420713550"/>
      </ac:txMk>
    </ac:txMkLst>
    <p188:pos x="5809012" y="1494311"/>
    <p188:txBody>
      <a:bodyPr/>
      <a:lstStyle/>
      <a:p>
        <a:r>
          <a:rPr lang="en-US"/>
          <a:t>- Added clarification” that redress tool is different than proposal submission tool: “Once the redress case is submitted it cannot be updated (even if the deadline is not over)” (NOTE: A Redress case summary is created which cannot be modified). We start dealing with the cases as soon as we receive them, this is the main reason we do not have the same approach as for proposals. 
-In exceptional circumstances (due to a mistake when submitting the redress case) there is a Withdrawal option. If a case if withdrawn, it is still possible to submit a new one always that the deadline is not over. </a:t>
        </a:r>
      </a:p>
    </p188:txBody>
  </p188:cm>
  <p188:cm id="{5E9F3DB0-1E1C-4DA4-834C-F954947EB5CB}" authorId="{52B63066-132A-E067-DF64-A44040661EBA}" created="2025-03-11T09:05:40.921">
    <ac:txMkLst xmlns:ac="http://schemas.microsoft.com/office/drawing/2013/main/command">
      <pc:docMk xmlns:pc="http://schemas.microsoft.com/office/powerpoint/2013/main/command"/>
      <pc:sldMk xmlns:pc="http://schemas.microsoft.com/office/powerpoint/2013/main/command" cId="4115225192" sldId="493"/>
      <ac:spMk id="5" creationId="{00000000-0000-0000-0000-000000000000}"/>
      <ac:txMk cp="0" len="206">
        <ac:context len="1062" hash="3420713550"/>
      </ac:txMk>
    </ac:txMkLst>
    <p188:pos x="8958146" y="604024"/>
    <p188:txBody>
      <a:bodyPr/>
      <a:lstStyle/>
      <a:p>
        <a:r>
          <a:rPr lang="en-US"/>
          <a:t>Modified wording</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3A939EFE-0303-44F6-9A16-FD3B5E015DB1}" type="datetimeFigureOut">
              <a:rPr lang="en-GB" smtClean="0"/>
              <a:t>23/09/2026</a:t>
            </a:fld>
            <a:endParaRPr lang="en-GB"/>
          </a:p>
        </p:txBody>
      </p:sp>
      <p:sp>
        <p:nvSpPr>
          <p:cNvPr id="4" name="Footer Placeholder 3"/>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C4F04766-77AF-4EBE-9704-229FD5F6AD6A}" type="slidenum">
              <a:rPr lang="en-GB" smtClean="0"/>
              <a:t>‹#›</a:t>
            </a:fld>
            <a:endParaRPr lang="en-GB"/>
          </a:p>
        </p:txBody>
      </p:sp>
    </p:spTree>
    <p:extLst>
      <p:ext uri="{BB962C8B-B14F-4D97-AF65-F5344CB8AC3E}">
        <p14:creationId xmlns:p14="http://schemas.microsoft.com/office/powerpoint/2010/main" val="378898812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A3B926D1-0013-4A80-B64E-9D824EE65210}" type="datetimeFigureOut">
              <a:rPr lang="en-GB" smtClean="0"/>
              <a:t>23/09/2026</a:t>
            </a:fld>
            <a:endParaRPr lang="en-GB"/>
          </a:p>
        </p:txBody>
      </p:sp>
      <p:sp>
        <p:nvSpPr>
          <p:cNvPr id="4" name="Slide Image Placeholder 3"/>
          <p:cNvSpPr>
            <a:spLocks noGrp="1" noRot="1" noChangeAspect="1"/>
          </p:cNvSpPr>
          <p:nvPr>
            <p:ph type="sldImg" idx="2"/>
          </p:nvPr>
        </p:nvSpPr>
        <p:spPr>
          <a:xfrm>
            <a:off x="357188" y="1239838"/>
            <a:ext cx="5954712" cy="335121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77195"/>
            <a:ext cx="533527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59CF2995-AB43-4B7C-B8CD-9DC7C3692A9C}" type="slidenum">
              <a:rPr lang="en-GB" smtClean="0"/>
              <a:t>‹#›</a:t>
            </a:fld>
            <a:endParaRPr lang="en-GB"/>
          </a:p>
        </p:txBody>
      </p:sp>
    </p:spTree>
    <p:extLst>
      <p:ext uri="{BB962C8B-B14F-4D97-AF65-F5344CB8AC3E}">
        <p14:creationId xmlns:p14="http://schemas.microsoft.com/office/powerpoint/2010/main" val="146078466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1" indent="-342900">
              <a:spcBef>
                <a:spcPts val="500"/>
              </a:spcBef>
              <a:spcAft>
                <a:spcPts val="1200"/>
              </a:spcAft>
              <a:buChar char="•"/>
            </a:pPr>
            <a:r>
              <a:rPr lang="en-US"/>
              <a:t>The Evaluation procedure is subject to specific TTG and TTI</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59CF2995-AB43-4B7C-B8CD-9DC7C3692A9C}" type="slidenum">
              <a:rPr lang="en-GB" smtClean="0"/>
              <a:t>26</a:t>
            </a:fld>
            <a:endParaRPr lang="en-GB"/>
          </a:p>
        </p:txBody>
      </p:sp>
    </p:spTree>
    <p:extLst>
      <p:ext uri="{BB962C8B-B14F-4D97-AF65-F5344CB8AC3E}">
        <p14:creationId xmlns:p14="http://schemas.microsoft.com/office/powerpoint/2010/main" val="175992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Old first phrase (replaced): </a:t>
            </a:r>
            <a:r>
              <a:rPr lang="en-US"/>
              <a:t>The coordinator of the proposal may request an </a:t>
            </a:r>
            <a:r>
              <a:rPr lang="en-US" b="1"/>
              <a:t>evaluation review </a:t>
            </a:r>
            <a:r>
              <a:rPr lang="en-US"/>
              <a:t>(within 30 days after the communication of evaluation results) if it considers that the applicable evaluation procedure has not been correctly applied to its proposal </a:t>
            </a:r>
            <a:endParaRPr lang="en-US">
              <a:ea typeface="Calibri"/>
              <a:cs typeface="Calibri"/>
            </a:endParaRPr>
          </a:p>
        </p:txBody>
      </p:sp>
      <p:sp>
        <p:nvSpPr>
          <p:cNvPr id="4" name="Slide Number Placeholder 3"/>
          <p:cNvSpPr>
            <a:spLocks noGrp="1"/>
          </p:cNvSpPr>
          <p:nvPr>
            <p:ph type="sldNum" sz="quarter" idx="5"/>
          </p:nvPr>
        </p:nvSpPr>
        <p:spPr/>
        <p:txBody>
          <a:bodyPr/>
          <a:lstStyle/>
          <a:p>
            <a:fld id="{59CF2995-AB43-4B7C-B8CD-9DC7C3692A9C}" type="slidenum">
              <a:rPr lang="en-GB" smtClean="0"/>
              <a:t>36</a:t>
            </a:fld>
            <a:endParaRPr lang="en-GB"/>
          </a:p>
        </p:txBody>
      </p:sp>
    </p:spTree>
    <p:extLst>
      <p:ext uri="{BB962C8B-B14F-4D97-AF65-F5344CB8AC3E}">
        <p14:creationId xmlns:p14="http://schemas.microsoft.com/office/powerpoint/2010/main" val="15513445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6" y="0"/>
            <a:ext cx="12192000" cy="6858000"/>
          </a:xfrm>
          <a:prstGeom prst="rect">
            <a:avLst/>
          </a:prstGeom>
        </p:spPr>
      </p:pic>
      <p:pic>
        <p:nvPicPr>
          <p:cNvPr id="20" name="Pictur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33893" y="-101625"/>
            <a:ext cx="1763200" cy="1763200"/>
          </a:xfrm>
          <a:prstGeom prst="rect">
            <a:avLst/>
          </a:prstGeom>
        </p:spPr>
      </p:pic>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grpSp>
        <p:nvGrpSpPr>
          <p:cNvPr id="15" name="Group 14"/>
          <p:cNvGrpSpPr/>
          <p:nvPr userDrawn="1"/>
        </p:nvGrpSpPr>
        <p:grpSpPr>
          <a:xfrm>
            <a:off x="5673072" y="6361871"/>
            <a:ext cx="846055" cy="496129"/>
            <a:chOff x="5673072" y="4897884"/>
            <a:chExt cx="846055" cy="496129"/>
          </a:xfrm>
        </p:grpSpPr>
        <p:sp>
          <p:nvSpPr>
            <p:cNvPr id="18" name="Rectangle 17"/>
            <p:cNvSpPr/>
            <p:nvPr userDrawn="1"/>
          </p:nvSpPr>
          <p:spPr>
            <a:xfrm>
              <a:off x="5724681" y="4926090"/>
              <a:ext cx="723886" cy="467923"/>
            </a:xfrm>
            <a:prstGeom prst="rect">
              <a:avLst/>
            </a:prstGeom>
            <a:solidFill>
              <a:srgbClr val="009EE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a:p>
          </p:txBody>
        </p:sp>
        <p:sp>
          <p:nvSpPr>
            <p:cNvPr id="14" name="TextBox 13"/>
            <p:cNvSpPr txBox="1"/>
            <p:nvPr userDrawn="1"/>
          </p:nvSpPr>
          <p:spPr>
            <a:xfrm>
              <a:off x="5673072" y="4897884"/>
              <a:ext cx="846055" cy="378565"/>
            </a:xfrm>
            <a:prstGeom prst="rect">
              <a:avLst/>
            </a:prstGeom>
            <a:noFill/>
          </p:spPr>
          <p:txBody>
            <a:bodyPr wrap="square" rtlCol="0">
              <a:spAutoFit/>
            </a:bodyPr>
            <a:lstStyle/>
            <a:p>
              <a:r>
                <a:rPr lang="fr-BE" sz="930" b="0" i="1" err="1">
                  <a:solidFill>
                    <a:schemeClr val="bg1"/>
                  </a:solidFill>
                  <a:latin typeface="EC Square Sans Pro Light" panose="020B0506000000020004" pitchFamily="34" charset="0"/>
                </a:rPr>
                <a:t>Research</a:t>
              </a:r>
              <a:r>
                <a:rPr lang="fr-BE" sz="930" b="0" i="1">
                  <a:solidFill>
                    <a:schemeClr val="bg1"/>
                  </a:solidFill>
                  <a:latin typeface="EC Square Sans Pro Light" panose="020B0506000000020004" pitchFamily="34" charset="0"/>
                </a:rPr>
                <a:t> and Innovation </a:t>
              </a:r>
              <a:endParaRPr lang="en-GB" sz="930" b="0" i="1" err="1">
                <a:solidFill>
                  <a:schemeClr val="bg1"/>
                </a:solidFill>
                <a:latin typeface="EC Square Sans Pro Light" panose="020B0506000000020004" pitchFamily="34" charset="0"/>
              </a:endParaRPr>
            </a:p>
          </p:txBody>
        </p:sp>
      </p:grpSp>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104250" y="4224797"/>
            <a:ext cx="1001297" cy="1328882"/>
          </a:xfrm>
          <a:prstGeom prst="rect">
            <a:avLst/>
          </a:prstGeom>
        </p:spPr>
      </p:pic>
      <p:sp>
        <p:nvSpPr>
          <p:cNvPr id="17" name="Text Placeholder 3"/>
          <p:cNvSpPr>
            <a:spLocks noGrp="1"/>
          </p:cNvSpPr>
          <p:nvPr>
            <p:ph type="body" sz="quarter" idx="10" hasCustomPrompt="1"/>
          </p:nvPr>
        </p:nvSpPr>
        <p:spPr>
          <a:xfrm>
            <a:off x="8184423" y="5111579"/>
            <a:ext cx="3186584" cy="216000"/>
          </a:xfrm>
          <a:prstGeom prst="rect">
            <a:avLst/>
          </a:prstGeom>
        </p:spPr>
        <p:txBody>
          <a:bodyPr/>
          <a:lstStyle>
            <a:lvl1pPr marL="0" indent="0">
              <a:buNone/>
              <a:defRPr sz="1200" b="0" i="0" cap="none" baseline="0">
                <a:solidFill>
                  <a:schemeClr val="tx1"/>
                </a:solidFill>
              </a:defRPr>
            </a:lvl1pPr>
            <a:lvl5pPr>
              <a:defRPr/>
            </a:lvl5pPr>
          </a:lstStyle>
          <a:p>
            <a:pPr lvl="0"/>
            <a:r>
              <a:rPr lang="fr-BE"/>
              <a:t>Name of the </a:t>
            </a:r>
            <a:r>
              <a:rPr lang="fr-BE" err="1"/>
              <a:t>Event</a:t>
            </a:r>
            <a:endParaRPr lang="en-GB"/>
          </a:p>
        </p:txBody>
      </p:sp>
      <p:sp>
        <p:nvSpPr>
          <p:cNvPr id="23" name="Text Placeholder 3"/>
          <p:cNvSpPr>
            <a:spLocks noGrp="1"/>
          </p:cNvSpPr>
          <p:nvPr>
            <p:ph type="body" sz="quarter" idx="13" hasCustomPrompt="1"/>
          </p:nvPr>
        </p:nvSpPr>
        <p:spPr>
          <a:xfrm>
            <a:off x="8184423" y="4887597"/>
            <a:ext cx="3186584" cy="216000"/>
          </a:xfrm>
          <a:prstGeom prst="rect">
            <a:avLst/>
          </a:prstGeom>
        </p:spPr>
        <p:txBody>
          <a:bodyPr/>
          <a:lstStyle>
            <a:lvl1pPr marL="0" indent="0">
              <a:buNone/>
              <a:defRPr sz="1200" b="1" i="0" cap="all" baseline="0">
                <a:solidFill>
                  <a:schemeClr val="tx1"/>
                </a:solidFill>
              </a:defRPr>
            </a:lvl1pPr>
            <a:lvl5pPr>
              <a:defRPr/>
            </a:lvl5pPr>
          </a:lstStyle>
          <a:p>
            <a:pPr lvl="0"/>
            <a:r>
              <a:rPr lang="fr-BE"/>
              <a:t>Speaker Name</a:t>
            </a:r>
            <a:endParaRPr lang="en-GB"/>
          </a:p>
        </p:txBody>
      </p:sp>
      <p:sp>
        <p:nvSpPr>
          <p:cNvPr id="25" name="Text Placeholder 3"/>
          <p:cNvSpPr>
            <a:spLocks noGrp="1"/>
          </p:cNvSpPr>
          <p:nvPr>
            <p:ph type="body" sz="quarter" idx="14" hasCustomPrompt="1"/>
          </p:nvPr>
        </p:nvSpPr>
        <p:spPr>
          <a:xfrm>
            <a:off x="8184423" y="5333115"/>
            <a:ext cx="3186584" cy="216000"/>
          </a:xfrm>
          <a:prstGeom prst="rect">
            <a:avLst/>
          </a:prstGeom>
        </p:spPr>
        <p:txBody>
          <a:bodyPr/>
          <a:lstStyle>
            <a:lvl1pPr marL="0" indent="0">
              <a:buNone/>
              <a:defRPr sz="1200" b="0" i="0" cap="none" baseline="0">
                <a:solidFill>
                  <a:schemeClr val="tx1"/>
                </a:solidFill>
              </a:defRPr>
            </a:lvl1pPr>
            <a:lvl5pPr>
              <a:defRPr/>
            </a:lvl5pPr>
          </a:lstStyle>
          <a:p>
            <a:pPr lvl="0"/>
            <a:r>
              <a:rPr lang="fr-BE"/>
              <a:t>Date of the </a:t>
            </a:r>
            <a:r>
              <a:rPr lang="fr-BE" err="1"/>
              <a:t>Event</a:t>
            </a:r>
            <a:endParaRPr lang="en-GB"/>
          </a:p>
        </p:txBody>
      </p:sp>
      <p:sp>
        <p:nvSpPr>
          <p:cNvPr id="19" name="Title 1"/>
          <p:cNvSpPr txBox="1">
            <a:spLocks/>
          </p:cNvSpPr>
          <p:nvPr userDrawn="1"/>
        </p:nvSpPr>
        <p:spPr>
          <a:xfrm>
            <a:off x="8201800" y="3023302"/>
            <a:ext cx="3255743" cy="779392"/>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1900" b="0" kern="1200" baseline="0">
                <a:solidFill>
                  <a:schemeClr val="bg1"/>
                </a:solidFill>
                <a:latin typeface="+mn-lt"/>
                <a:ea typeface="+mj-ea"/>
                <a:cs typeface="+mj-cs"/>
              </a:defRPr>
            </a:lvl1pPr>
          </a:lstStyle>
          <a:p>
            <a:r>
              <a:rPr lang="en-US" b="1">
                <a:solidFill>
                  <a:schemeClr val="tx2"/>
                </a:solidFill>
              </a:rPr>
              <a:t>THE EU</a:t>
            </a:r>
            <a:br>
              <a:rPr lang="en-US" b="1">
                <a:solidFill>
                  <a:schemeClr val="tx2"/>
                </a:solidFill>
              </a:rPr>
            </a:br>
            <a:r>
              <a:rPr lang="en-US" b="1">
                <a:solidFill>
                  <a:schemeClr val="tx2"/>
                </a:solidFill>
              </a:rPr>
              <a:t>RESEARCH &amp; INNOVATION</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sz="1900" b="1" spc="80" baseline="0">
                <a:solidFill>
                  <a:schemeClr val="tx2"/>
                </a:solidFill>
              </a:rPr>
              <a:t>PROGRAMME</a:t>
            </a:r>
            <a:endParaRPr lang="en-GB" sz="1900" spc="80" baseline="0">
              <a:solidFill>
                <a:schemeClr val="tx2"/>
              </a:solidFill>
            </a:endParaRPr>
          </a:p>
        </p:txBody>
      </p:sp>
      <p:sp>
        <p:nvSpPr>
          <p:cNvPr id="21" name="Title 1"/>
          <p:cNvSpPr txBox="1">
            <a:spLocks/>
          </p:cNvSpPr>
          <p:nvPr userDrawn="1"/>
        </p:nvSpPr>
        <p:spPr>
          <a:xfrm>
            <a:off x="8288595" y="3888150"/>
            <a:ext cx="3082412" cy="254774"/>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1900" b="0" kern="1200" baseline="0">
                <a:solidFill>
                  <a:schemeClr val="bg1"/>
                </a:solidFill>
                <a:latin typeface="+mn-lt"/>
                <a:ea typeface="+mj-ea"/>
                <a:cs typeface="+mj-cs"/>
              </a:defRPr>
            </a:lvl1pPr>
          </a:lstStyle>
          <a:p>
            <a:r>
              <a:rPr lang="en-US" b="0" spc="70" baseline="0"/>
              <a:t>2021 – 2027</a:t>
            </a:r>
            <a:endParaRPr lang="en-GB" b="0" spc="70" baseline="0"/>
          </a:p>
        </p:txBody>
      </p:sp>
      <p:cxnSp>
        <p:nvCxnSpPr>
          <p:cNvPr id="27" name="Straight Connector 26"/>
          <p:cNvCxnSpPr/>
          <p:nvPr userDrawn="1"/>
        </p:nvCxnSpPr>
        <p:spPr>
          <a:xfrm>
            <a:off x="8232291" y="4224797"/>
            <a:ext cx="3240000"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8201800" y="2886814"/>
            <a:ext cx="3240000"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2183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hapter Slid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11" name="Title 1"/>
          <p:cNvSpPr>
            <a:spLocks noGrp="1"/>
          </p:cNvSpPr>
          <p:nvPr>
            <p:ph type="ctrTitle" hasCustomPrompt="1"/>
          </p:nvPr>
        </p:nvSpPr>
        <p:spPr>
          <a:xfrm>
            <a:off x="1077013" y="1852061"/>
            <a:ext cx="10156297" cy="1749286"/>
          </a:xfrm>
        </p:spPr>
        <p:txBody>
          <a:bodyPr anchor="t" anchorCtr="0">
            <a:noAutofit/>
          </a:bodyPr>
          <a:lstStyle>
            <a:lvl1pPr algn="l">
              <a:defRPr sz="6000">
                <a:solidFill>
                  <a:schemeClr val="tx2"/>
                </a:solidFill>
              </a:defRPr>
            </a:lvl1pPr>
          </a:lstStyle>
          <a:p>
            <a:r>
              <a:rPr lang="en-US"/>
              <a:t>Click to edit Master </a:t>
            </a:r>
            <a:br>
              <a:rPr lang="en-US"/>
            </a:br>
            <a:r>
              <a:rPr lang="en-US"/>
              <a:t>title style</a:t>
            </a:r>
            <a:endParaRPr lang="en-GB"/>
          </a:p>
        </p:txBody>
      </p:sp>
      <p:sp>
        <p:nvSpPr>
          <p:cNvPr id="14" name="Subtitle 2"/>
          <p:cNvSpPr>
            <a:spLocks noGrp="1"/>
          </p:cNvSpPr>
          <p:nvPr>
            <p:ph type="subTitle" idx="1"/>
          </p:nvPr>
        </p:nvSpPr>
        <p:spPr>
          <a:xfrm>
            <a:off x="1077012" y="1280970"/>
            <a:ext cx="10156297" cy="488568"/>
          </a:xfrm>
        </p:spPr>
        <p:txBody>
          <a:bodyPr>
            <a:noAutofit/>
          </a:bodyPr>
          <a:lstStyle>
            <a:lvl1pPr marL="0" indent="0" algn="l">
              <a:buNone/>
              <a:defRPr sz="2400" b="1" cap="all" spc="3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cxnSp>
        <p:nvCxnSpPr>
          <p:cNvPr id="3" name="Straight Connector 2"/>
          <p:cNvCxnSpPr/>
          <p:nvPr userDrawn="1"/>
        </p:nvCxnSpPr>
        <p:spPr>
          <a:xfrm>
            <a:off x="1077013" y="1122363"/>
            <a:ext cx="10156296" cy="344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5282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hapter Slid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85" y="1523"/>
            <a:ext cx="12189629" cy="6854953"/>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11" name="Title 1"/>
          <p:cNvSpPr>
            <a:spLocks noGrp="1"/>
          </p:cNvSpPr>
          <p:nvPr>
            <p:ph type="ctrTitle" hasCustomPrompt="1"/>
          </p:nvPr>
        </p:nvSpPr>
        <p:spPr>
          <a:xfrm>
            <a:off x="1077013" y="1852061"/>
            <a:ext cx="10156297" cy="1749286"/>
          </a:xfrm>
        </p:spPr>
        <p:txBody>
          <a:bodyPr anchor="t" anchorCtr="0">
            <a:noAutofit/>
          </a:bodyPr>
          <a:lstStyle>
            <a:lvl1pPr algn="l">
              <a:defRPr sz="6000">
                <a:solidFill>
                  <a:schemeClr val="tx2"/>
                </a:solidFill>
              </a:defRPr>
            </a:lvl1pPr>
          </a:lstStyle>
          <a:p>
            <a:r>
              <a:rPr lang="en-US"/>
              <a:t>Click to edit Master </a:t>
            </a:r>
            <a:br>
              <a:rPr lang="en-US"/>
            </a:br>
            <a:r>
              <a:rPr lang="en-US"/>
              <a:t>title style</a:t>
            </a:r>
            <a:endParaRPr lang="en-GB"/>
          </a:p>
        </p:txBody>
      </p:sp>
      <p:sp>
        <p:nvSpPr>
          <p:cNvPr id="14" name="Subtitle 2"/>
          <p:cNvSpPr>
            <a:spLocks noGrp="1"/>
          </p:cNvSpPr>
          <p:nvPr>
            <p:ph type="subTitle" idx="1"/>
          </p:nvPr>
        </p:nvSpPr>
        <p:spPr>
          <a:xfrm>
            <a:off x="1077012" y="1280970"/>
            <a:ext cx="10156297" cy="488568"/>
          </a:xfrm>
        </p:spPr>
        <p:txBody>
          <a:bodyPr>
            <a:noAutofit/>
          </a:bodyPr>
          <a:lstStyle>
            <a:lvl1pPr marL="0" indent="0" algn="l">
              <a:buNone/>
              <a:defRPr sz="2400" b="1" cap="all" spc="3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cxnSp>
        <p:nvCxnSpPr>
          <p:cNvPr id="3" name="Straight Connector 2"/>
          <p:cNvCxnSpPr/>
          <p:nvPr userDrawn="1"/>
        </p:nvCxnSpPr>
        <p:spPr>
          <a:xfrm>
            <a:off x="1077013" y="1122363"/>
            <a:ext cx="10156296" cy="344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66076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Chapter Slid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7" name="Title 1"/>
          <p:cNvSpPr>
            <a:spLocks noGrp="1"/>
          </p:cNvSpPr>
          <p:nvPr>
            <p:ph type="ctrTitle" hasCustomPrompt="1"/>
          </p:nvPr>
        </p:nvSpPr>
        <p:spPr>
          <a:xfrm>
            <a:off x="1077013" y="1852061"/>
            <a:ext cx="10156297" cy="1749286"/>
          </a:xfrm>
        </p:spPr>
        <p:txBody>
          <a:bodyPr anchor="t" anchorCtr="0">
            <a:noAutofit/>
          </a:bodyPr>
          <a:lstStyle>
            <a:lvl1pPr algn="l">
              <a:defRPr sz="6000">
                <a:solidFill>
                  <a:schemeClr val="tx2"/>
                </a:solidFill>
              </a:defRPr>
            </a:lvl1pPr>
          </a:lstStyle>
          <a:p>
            <a:r>
              <a:rPr lang="en-US"/>
              <a:t>Click to edit Master </a:t>
            </a:r>
            <a:br>
              <a:rPr lang="en-US"/>
            </a:br>
            <a:r>
              <a:rPr lang="en-US"/>
              <a:t>title style</a:t>
            </a:r>
            <a:endParaRPr lang="en-GB"/>
          </a:p>
        </p:txBody>
      </p:sp>
      <p:sp>
        <p:nvSpPr>
          <p:cNvPr id="8" name="Subtitle 2"/>
          <p:cNvSpPr>
            <a:spLocks noGrp="1"/>
          </p:cNvSpPr>
          <p:nvPr>
            <p:ph type="subTitle" idx="1"/>
          </p:nvPr>
        </p:nvSpPr>
        <p:spPr>
          <a:xfrm>
            <a:off x="1077012" y="1280970"/>
            <a:ext cx="10156297" cy="488568"/>
          </a:xfrm>
        </p:spPr>
        <p:txBody>
          <a:bodyPr>
            <a:noAutofit/>
          </a:bodyPr>
          <a:lstStyle>
            <a:lvl1pPr marL="0" indent="0" algn="l">
              <a:buNone/>
              <a:defRPr sz="2400" b="1" cap="all" spc="3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cxnSp>
        <p:nvCxnSpPr>
          <p:cNvPr id="10" name="Straight Connector 9"/>
          <p:cNvCxnSpPr/>
          <p:nvPr userDrawn="1"/>
        </p:nvCxnSpPr>
        <p:spPr>
          <a:xfrm>
            <a:off x="1077013" y="1122363"/>
            <a:ext cx="10156296" cy="344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15695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hapter Slid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7" name="Title 1"/>
          <p:cNvSpPr>
            <a:spLocks noGrp="1"/>
          </p:cNvSpPr>
          <p:nvPr>
            <p:ph type="ctrTitle" hasCustomPrompt="1"/>
          </p:nvPr>
        </p:nvSpPr>
        <p:spPr>
          <a:xfrm>
            <a:off x="1077013" y="1852061"/>
            <a:ext cx="10156297" cy="1749286"/>
          </a:xfrm>
        </p:spPr>
        <p:txBody>
          <a:bodyPr anchor="t" anchorCtr="0">
            <a:noAutofit/>
          </a:bodyPr>
          <a:lstStyle>
            <a:lvl1pPr algn="l">
              <a:defRPr sz="6000">
                <a:solidFill>
                  <a:schemeClr val="tx2"/>
                </a:solidFill>
              </a:defRPr>
            </a:lvl1pPr>
          </a:lstStyle>
          <a:p>
            <a:r>
              <a:rPr lang="en-US"/>
              <a:t>Click to edit Master </a:t>
            </a:r>
            <a:br>
              <a:rPr lang="en-US"/>
            </a:br>
            <a:r>
              <a:rPr lang="en-US"/>
              <a:t>title style</a:t>
            </a:r>
            <a:endParaRPr lang="en-GB"/>
          </a:p>
        </p:txBody>
      </p:sp>
      <p:sp>
        <p:nvSpPr>
          <p:cNvPr id="8" name="Subtitle 2"/>
          <p:cNvSpPr>
            <a:spLocks noGrp="1"/>
          </p:cNvSpPr>
          <p:nvPr>
            <p:ph type="subTitle" idx="1"/>
          </p:nvPr>
        </p:nvSpPr>
        <p:spPr>
          <a:xfrm>
            <a:off x="1077012" y="1280970"/>
            <a:ext cx="10156297" cy="488568"/>
          </a:xfrm>
        </p:spPr>
        <p:txBody>
          <a:bodyPr>
            <a:noAutofit/>
          </a:bodyPr>
          <a:lstStyle>
            <a:lvl1pPr marL="0" indent="0" algn="l">
              <a:buNone/>
              <a:defRPr sz="2400" b="1" cap="all" spc="3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cxnSp>
        <p:nvCxnSpPr>
          <p:cNvPr id="10" name="Straight Connector 9"/>
          <p:cNvCxnSpPr/>
          <p:nvPr userDrawn="1"/>
        </p:nvCxnSpPr>
        <p:spPr>
          <a:xfrm>
            <a:off x="1077013" y="1122363"/>
            <a:ext cx="10156296" cy="344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72800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Chapter Slid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7" name="Title 1"/>
          <p:cNvSpPr>
            <a:spLocks noGrp="1"/>
          </p:cNvSpPr>
          <p:nvPr>
            <p:ph type="ctrTitle" hasCustomPrompt="1"/>
          </p:nvPr>
        </p:nvSpPr>
        <p:spPr>
          <a:xfrm>
            <a:off x="1077013" y="1852061"/>
            <a:ext cx="10156297" cy="1749286"/>
          </a:xfrm>
        </p:spPr>
        <p:txBody>
          <a:bodyPr anchor="t" anchorCtr="0">
            <a:noAutofit/>
          </a:bodyPr>
          <a:lstStyle>
            <a:lvl1pPr algn="l">
              <a:defRPr sz="6000">
                <a:solidFill>
                  <a:schemeClr val="tx2"/>
                </a:solidFill>
              </a:defRPr>
            </a:lvl1pPr>
          </a:lstStyle>
          <a:p>
            <a:r>
              <a:rPr lang="en-US"/>
              <a:t>Click to edit Master </a:t>
            </a:r>
            <a:br>
              <a:rPr lang="en-US"/>
            </a:br>
            <a:r>
              <a:rPr lang="en-US"/>
              <a:t>title style</a:t>
            </a:r>
            <a:endParaRPr lang="en-GB"/>
          </a:p>
        </p:txBody>
      </p:sp>
      <p:sp>
        <p:nvSpPr>
          <p:cNvPr id="8" name="Subtitle 2"/>
          <p:cNvSpPr>
            <a:spLocks noGrp="1"/>
          </p:cNvSpPr>
          <p:nvPr>
            <p:ph type="subTitle" idx="1"/>
          </p:nvPr>
        </p:nvSpPr>
        <p:spPr>
          <a:xfrm>
            <a:off x="1077012" y="1280970"/>
            <a:ext cx="10156297" cy="488568"/>
          </a:xfrm>
        </p:spPr>
        <p:txBody>
          <a:bodyPr>
            <a:noAutofit/>
          </a:bodyPr>
          <a:lstStyle>
            <a:lvl1pPr marL="0" indent="0" algn="l">
              <a:buNone/>
              <a:defRPr sz="2400" b="1" cap="all" spc="3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cxnSp>
        <p:nvCxnSpPr>
          <p:cNvPr id="10" name="Straight Connector 9"/>
          <p:cNvCxnSpPr/>
          <p:nvPr userDrawn="1"/>
        </p:nvCxnSpPr>
        <p:spPr>
          <a:xfrm>
            <a:off x="1077013" y="1122363"/>
            <a:ext cx="8190973" cy="277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10303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Chapter Slid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85" y="0"/>
            <a:ext cx="12189630" cy="685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7" name="Title 1"/>
          <p:cNvSpPr>
            <a:spLocks noGrp="1"/>
          </p:cNvSpPr>
          <p:nvPr>
            <p:ph type="ctrTitle" hasCustomPrompt="1"/>
          </p:nvPr>
        </p:nvSpPr>
        <p:spPr>
          <a:xfrm>
            <a:off x="1077013" y="1852061"/>
            <a:ext cx="10156297" cy="1749286"/>
          </a:xfrm>
        </p:spPr>
        <p:txBody>
          <a:bodyPr anchor="t" anchorCtr="0">
            <a:noAutofit/>
          </a:bodyPr>
          <a:lstStyle>
            <a:lvl1pPr algn="l">
              <a:defRPr sz="6000">
                <a:solidFill>
                  <a:schemeClr val="tx2"/>
                </a:solidFill>
              </a:defRPr>
            </a:lvl1pPr>
          </a:lstStyle>
          <a:p>
            <a:r>
              <a:rPr lang="en-US"/>
              <a:t>Click to edit Master </a:t>
            </a:r>
            <a:br>
              <a:rPr lang="en-US"/>
            </a:br>
            <a:r>
              <a:rPr lang="en-US"/>
              <a:t>title style</a:t>
            </a:r>
            <a:endParaRPr lang="en-GB"/>
          </a:p>
        </p:txBody>
      </p:sp>
      <p:sp>
        <p:nvSpPr>
          <p:cNvPr id="8" name="Subtitle 2"/>
          <p:cNvSpPr>
            <a:spLocks noGrp="1"/>
          </p:cNvSpPr>
          <p:nvPr>
            <p:ph type="subTitle" idx="1"/>
          </p:nvPr>
        </p:nvSpPr>
        <p:spPr>
          <a:xfrm>
            <a:off x="1077012" y="1280970"/>
            <a:ext cx="10156297" cy="488568"/>
          </a:xfrm>
        </p:spPr>
        <p:txBody>
          <a:bodyPr>
            <a:noAutofit/>
          </a:bodyPr>
          <a:lstStyle>
            <a:lvl1pPr marL="0" indent="0" algn="l">
              <a:buNone/>
              <a:defRPr sz="2400" b="1" cap="all" spc="3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cxnSp>
        <p:nvCxnSpPr>
          <p:cNvPr id="10" name="Straight Connector 9"/>
          <p:cNvCxnSpPr/>
          <p:nvPr userDrawn="1"/>
        </p:nvCxnSpPr>
        <p:spPr>
          <a:xfrm>
            <a:off x="1077013" y="1122363"/>
            <a:ext cx="6997604" cy="2374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93463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ext Placeholder 7"/>
          <p:cNvSpPr>
            <a:spLocks noGrp="1"/>
          </p:cNvSpPr>
          <p:nvPr>
            <p:ph type="body" sz="quarter" idx="17"/>
          </p:nvPr>
        </p:nvSpPr>
        <p:spPr>
          <a:xfrm>
            <a:off x="866930" y="1368000"/>
            <a:ext cx="10486869" cy="4103410"/>
          </a:xfrm>
        </p:spPr>
        <p:txBody>
          <a:bodyPr/>
          <a:lstStyle>
            <a:lvl1pPr marL="0" indent="0" algn="l">
              <a:buNone/>
              <a:defRPr sz="2000">
                <a:solidFill>
                  <a:schemeClr val="tx1"/>
                </a:solidFill>
              </a:defRPr>
            </a:lvl1pPr>
          </a:lstStyle>
          <a:p>
            <a:endParaRPr lang="en-GB"/>
          </a:p>
        </p:txBody>
      </p:sp>
      <p:sp>
        <p:nvSpPr>
          <p:cNvPr id="7" name="Title Placeholder 1"/>
          <p:cNvSpPr>
            <a:spLocks noGrp="1"/>
          </p:cNvSpPr>
          <p:nvPr>
            <p:ph type="title"/>
          </p:nvPr>
        </p:nvSpPr>
        <p:spPr>
          <a:xfrm>
            <a:off x="838200" y="468000"/>
            <a:ext cx="10515600" cy="473104"/>
          </a:xfrm>
          <a:prstGeom prst="rect">
            <a:avLst/>
          </a:prstGeom>
        </p:spPr>
        <p:txBody>
          <a:bodyPr vert="horz" lIns="91440" tIns="45720" rIns="91440" bIns="0" rtlCol="0" anchor="b" anchorCtr="0">
            <a:noAutofit/>
          </a:bodyPr>
          <a:lstStyle>
            <a:lvl1pPr>
              <a:defRPr sz="3600" b="1">
                <a:solidFill>
                  <a:schemeClr val="accent2"/>
                </a:solidFill>
              </a:defRPr>
            </a:lvl1pPr>
          </a:lstStyle>
          <a:p>
            <a:r>
              <a:rPr lang="en-US"/>
              <a:t>Click to edit Master title style</a:t>
            </a: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52" y="6044693"/>
            <a:ext cx="1716200" cy="451718"/>
          </a:xfrm>
          <a:prstGeom prst="rect">
            <a:avLst/>
          </a:prstGeom>
        </p:spPr>
      </p:pic>
      <p:sp>
        <p:nvSpPr>
          <p:cNvPr id="6" name="Slide Number Placeholder 5"/>
          <p:cNvSpPr>
            <a:spLocks noGrp="1"/>
          </p:cNvSpPr>
          <p:nvPr>
            <p:ph type="sldNum" sz="quarter" idx="12"/>
          </p:nvPr>
        </p:nvSpPr>
        <p:spPr>
          <a:xfrm>
            <a:off x="838200" y="6131286"/>
            <a:ext cx="2743200" cy="365125"/>
          </a:xfrm>
        </p:spPr>
        <p:txBody>
          <a:bodyPr>
            <a:noAutofit/>
          </a:bodyPr>
          <a:lstStyle/>
          <a:p>
            <a:fld id="{F46C79FD-C571-418B-AB0F-5EE936C85276}" type="slidenum">
              <a:rPr lang="en-GB" smtClean="0"/>
              <a:t>‹#›</a:t>
            </a:fld>
            <a:endParaRPr lang="en-GB"/>
          </a:p>
        </p:txBody>
      </p:sp>
    </p:spTree>
    <p:extLst>
      <p:ext uri="{BB962C8B-B14F-4D97-AF65-F5344CB8AC3E}">
        <p14:creationId xmlns:p14="http://schemas.microsoft.com/office/powerpoint/2010/main" val="30423415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Picture Placeholder 5"/>
          <p:cNvSpPr>
            <a:spLocks noGrp="1"/>
          </p:cNvSpPr>
          <p:nvPr>
            <p:ph type="pic" sz="quarter" idx="14"/>
          </p:nvPr>
        </p:nvSpPr>
        <p:spPr>
          <a:xfrm>
            <a:off x="8225498" y="1800000"/>
            <a:ext cx="3096000" cy="1656000"/>
          </a:xfrm>
          <a:solidFill>
            <a:schemeClr val="bg2"/>
          </a:solidFill>
          <a:ln>
            <a:noFill/>
          </a:ln>
        </p:spPr>
      </p:sp>
      <p:sp>
        <p:nvSpPr>
          <p:cNvPr id="7" name="Title Placeholder 1"/>
          <p:cNvSpPr>
            <a:spLocks noGrp="1"/>
          </p:cNvSpPr>
          <p:nvPr>
            <p:ph type="title"/>
          </p:nvPr>
        </p:nvSpPr>
        <p:spPr>
          <a:xfrm>
            <a:off x="838200" y="468000"/>
            <a:ext cx="10515600" cy="473104"/>
          </a:xfrm>
          <a:prstGeom prst="rect">
            <a:avLst/>
          </a:prstGeom>
        </p:spPr>
        <p:txBody>
          <a:bodyPr vert="horz" lIns="91440" tIns="45720" rIns="91440" bIns="0" rtlCol="0" anchor="b" anchorCtr="0">
            <a:noAutofit/>
          </a:bodyPr>
          <a:lstStyle>
            <a:lvl1pPr>
              <a:defRPr sz="3600" b="1">
                <a:solidFill>
                  <a:schemeClr val="accent2"/>
                </a:solidFill>
              </a:defRPr>
            </a:lvl1pPr>
          </a:lstStyle>
          <a:p>
            <a:r>
              <a:rPr lang="en-US"/>
              <a:t>Click to edit Master title style</a:t>
            </a: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52" y="6044693"/>
            <a:ext cx="1716200" cy="451718"/>
          </a:xfrm>
          <a:prstGeom prst="rect">
            <a:avLst/>
          </a:prstGeom>
        </p:spPr>
      </p:pic>
      <p:sp>
        <p:nvSpPr>
          <p:cNvPr id="6" name="Slide Number Placeholder 5"/>
          <p:cNvSpPr>
            <a:spLocks noGrp="1"/>
          </p:cNvSpPr>
          <p:nvPr>
            <p:ph type="sldNum" sz="quarter" idx="12"/>
          </p:nvPr>
        </p:nvSpPr>
        <p:spPr>
          <a:xfrm>
            <a:off x="838200" y="6131286"/>
            <a:ext cx="2743200" cy="365125"/>
          </a:xfrm>
        </p:spPr>
        <p:txBody>
          <a:bodyPr>
            <a:noAutofit/>
          </a:bodyPr>
          <a:lstStyle/>
          <a:p>
            <a:fld id="{F46C79FD-C571-418B-AB0F-5EE936C85276}" type="slidenum">
              <a:rPr lang="en-GB" smtClean="0"/>
              <a:t>‹#›</a:t>
            </a:fld>
            <a:endParaRPr lang="en-GB"/>
          </a:p>
        </p:txBody>
      </p:sp>
      <p:sp>
        <p:nvSpPr>
          <p:cNvPr id="10" name="Text Placeholder 7"/>
          <p:cNvSpPr>
            <a:spLocks noGrp="1"/>
          </p:cNvSpPr>
          <p:nvPr>
            <p:ph type="body" sz="quarter" idx="16"/>
          </p:nvPr>
        </p:nvSpPr>
        <p:spPr>
          <a:xfrm>
            <a:off x="937527" y="3746161"/>
            <a:ext cx="3142086" cy="1664689"/>
          </a:xfrm>
        </p:spPr>
        <p:txBody>
          <a:bodyPr/>
          <a:lstStyle>
            <a:lvl1pPr marL="0" indent="0" algn="ctr">
              <a:buNone/>
              <a:defRPr sz="2000"/>
            </a:lvl1pPr>
          </a:lstStyle>
          <a:p>
            <a:endParaRPr lang="en-GB"/>
          </a:p>
        </p:txBody>
      </p:sp>
      <p:cxnSp>
        <p:nvCxnSpPr>
          <p:cNvPr id="17" name="Straight Connector 16"/>
          <p:cNvCxnSpPr/>
          <p:nvPr userDrawn="1"/>
        </p:nvCxnSpPr>
        <p:spPr>
          <a:xfrm>
            <a:off x="4321135" y="3732507"/>
            <a:ext cx="0" cy="169200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7948575" y="3732507"/>
            <a:ext cx="0" cy="169200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1" name="Picture Placeholder 5"/>
          <p:cNvSpPr>
            <a:spLocks noGrp="1"/>
          </p:cNvSpPr>
          <p:nvPr>
            <p:ph type="pic" sz="quarter" idx="19"/>
          </p:nvPr>
        </p:nvSpPr>
        <p:spPr>
          <a:xfrm>
            <a:off x="4548000" y="1800000"/>
            <a:ext cx="3096000" cy="1656000"/>
          </a:xfrm>
          <a:solidFill>
            <a:schemeClr val="bg2"/>
          </a:solidFill>
          <a:ln>
            <a:noFill/>
          </a:ln>
        </p:spPr>
      </p:sp>
      <p:sp>
        <p:nvSpPr>
          <p:cNvPr id="22" name="Picture Placeholder 5"/>
          <p:cNvSpPr>
            <a:spLocks noGrp="1"/>
          </p:cNvSpPr>
          <p:nvPr>
            <p:ph type="pic" sz="quarter" idx="20"/>
          </p:nvPr>
        </p:nvSpPr>
        <p:spPr>
          <a:xfrm>
            <a:off x="937527" y="1800000"/>
            <a:ext cx="3096000" cy="1656000"/>
          </a:xfrm>
          <a:solidFill>
            <a:schemeClr val="bg2"/>
          </a:solidFill>
          <a:ln>
            <a:noFill/>
          </a:ln>
        </p:spPr>
      </p:sp>
      <p:sp>
        <p:nvSpPr>
          <p:cNvPr id="25" name="Text Placeholder 7"/>
          <p:cNvSpPr>
            <a:spLocks noGrp="1"/>
          </p:cNvSpPr>
          <p:nvPr>
            <p:ph type="body" sz="quarter" idx="21"/>
          </p:nvPr>
        </p:nvSpPr>
        <p:spPr>
          <a:xfrm>
            <a:off x="4501914" y="3746161"/>
            <a:ext cx="3142086" cy="1664689"/>
          </a:xfrm>
        </p:spPr>
        <p:txBody>
          <a:bodyPr/>
          <a:lstStyle>
            <a:lvl1pPr marL="0" indent="0" algn="ctr">
              <a:buNone/>
              <a:defRPr sz="2000"/>
            </a:lvl1pPr>
          </a:lstStyle>
          <a:p>
            <a:endParaRPr lang="en-GB"/>
          </a:p>
        </p:txBody>
      </p:sp>
      <p:sp>
        <p:nvSpPr>
          <p:cNvPr id="26" name="Text Placeholder 7"/>
          <p:cNvSpPr>
            <a:spLocks noGrp="1"/>
          </p:cNvSpPr>
          <p:nvPr>
            <p:ph type="body" sz="quarter" idx="22"/>
          </p:nvPr>
        </p:nvSpPr>
        <p:spPr>
          <a:xfrm>
            <a:off x="8202455" y="3746161"/>
            <a:ext cx="3142086" cy="1664689"/>
          </a:xfrm>
        </p:spPr>
        <p:txBody>
          <a:bodyPr/>
          <a:lstStyle>
            <a:lvl1pPr marL="0" indent="0" algn="ctr">
              <a:buNone/>
              <a:defRPr sz="2000"/>
            </a:lvl1pPr>
          </a:lstStyle>
          <a:p>
            <a:endParaRPr lang="en-GB"/>
          </a:p>
        </p:txBody>
      </p:sp>
    </p:spTree>
    <p:extLst>
      <p:ext uri="{BB962C8B-B14F-4D97-AF65-F5344CB8AC3E}">
        <p14:creationId xmlns:p14="http://schemas.microsoft.com/office/powerpoint/2010/main" val="21852195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838200" y="468000"/>
            <a:ext cx="10515600" cy="473104"/>
          </a:xfrm>
          <a:prstGeom prst="rect">
            <a:avLst/>
          </a:prstGeom>
        </p:spPr>
        <p:txBody>
          <a:bodyPr vert="horz" lIns="91440" tIns="45720" rIns="91440" bIns="0" rtlCol="0" anchor="b" anchorCtr="0">
            <a:noAutofit/>
          </a:bodyPr>
          <a:lstStyle>
            <a:lvl1pPr>
              <a:defRPr sz="3600" b="1">
                <a:solidFill>
                  <a:schemeClr val="accent2"/>
                </a:solidFill>
              </a:defRPr>
            </a:lvl1pPr>
          </a:lstStyle>
          <a:p>
            <a:r>
              <a:rPr lang="en-US"/>
              <a:t>Click to edit Master title style</a:t>
            </a: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52" y="6044693"/>
            <a:ext cx="1716200" cy="451718"/>
          </a:xfrm>
          <a:prstGeom prst="rect">
            <a:avLst/>
          </a:prstGeom>
        </p:spPr>
      </p:pic>
      <p:sp>
        <p:nvSpPr>
          <p:cNvPr id="6" name="Slide Number Placeholder 5"/>
          <p:cNvSpPr>
            <a:spLocks noGrp="1"/>
          </p:cNvSpPr>
          <p:nvPr>
            <p:ph type="sldNum" sz="quarter" idx="12"/>
          </p:nvPr>
        </p:nvSpPr>
        <p:spPr>
          <a:xfrm>
            <a:off x="838200" y="6131286"/>
            <a:ext cx="2743200" cy="365125"/>
          </a:xfrm>
        </p:spPr>
        <p:txBody>
          <a:bodyPr>
            <a:noAutofit/>
          </a:bodyPr>
          <a:lstStyle/>
          <a:p>
            <a:fld id="{F46C79FD-C571-418B-AB0F-5EE936C85276}" type="slidenum">
              <a:rPr lang="en-GB" smtClean="0"/>
              <a:t>‹#›</a:t>
            </a:fld>
            <a:endParaRPr lang="en-GB"/>
          </a:p>
        </p:txBody>
      </p:sp>
      <p:cxnSp>
        <p:nvCxnSpPr>
          <p:cNvPr id="17" name="Straight Connector 16"/>
          <p:cNvCxnSpPr/>
          <p:nvPr userDrawn="1"/>
        </p:nvCxnSpPr>
        <p:spPr>
          <a:xfrm>
            <a:off x="3340410" y="4264474"/>
            <a:ext cx="18390" cy="1270874"/>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3" name="Picture Placeholder 15"/>
          <p:cNvSpPr>
            <a:spLocks noGrp="1"/>
          </p:cNvSpPr>
          <p:nvPr>
            <p:ph type="pic" sz="quarter" idx="11"/>
          </p:nvPr>
        </p:nvSpPr>
        <p:spPr>
          <a:xfrm>
            <a:off x="838200" y="1634669"/>
            <a:ext cx="2304000" cy="2304000"/>
          </a:xfrm>
          <a:prstGeom prst="ellipse">
            <a:avLst/>
          </a:prstGeom>
          <a:solidFill>
            <a:schemeClr val="bg2"/>
          </a:solidFill>
          <a:ln>
            <a:noFill/>
          </a:ln>
          <a:effectLst>
            <a:softEdge rad="0"/>
          </a:effectLst>
        </p:spPr>
      </p:sp>
      <p:sp>
        <p:nvSpPr>
          <p:cNvPr id="14" name="Picture Placeholder 19"/>
          <p:cNvSpPr>
            <a:spLocks noGrp="1"/>
          </p:cNvSpPr>
          <p:nvPr>
            <p:ph type="pic" sz="quarter" idx="17"/>
          </p:nvPr>
        </p:nvSpPr>
        <p:spPr>
          <a:xfrm>
            <a:off x="3575400" y="1634669"/>
            <a:ext cx="2304000" cy="2304000"/>
          </a:xfrm>
          <a:prstGeom prst="ellipse">
            <a:avLst/>
          </a:prstGeom>
          <a:solidFill>
            <a:schemeClr val="bg2"/>
          </a:solidFill>
          <a:ln>
            <a:noFill/>
          </a:ln>
        </p:spPr>
      </p:sp>
      <p:sp>
        <p:nvSpPr>
          <p:cNvPr id="15" name="Picture Placeholder 20"/>
          <p:cNvSpPr>
            <a:spLocks noGrp="1"/>
          </p:cNvSpPr>
          <p:nvPr>
            <p:ph type="pic" sz="quarter" idx="13"/>
          </p:nvPr>
        </p:nvSpPr>
        <p:spPr>
          <a:xfrm>
            <a:off x="6312600" y="1634669"/>
            <a:ext cx="2304000" cy="2304000"/>
          </a:xfrm>
          <a:prstGeom prst="ellipse">
            <a:avLst/>
          </a:prstGeom>
          <a:solidFill>
            <a:schemeClr val="bg2"/>
          </a:solidFill>
          <a:ln>
            <a:noFill/>
          </a:ln>
        </p:spPr>
      </p:sp>
      <p:sp>
        <p:nvSpPr>
          <p:cNvPr id="16" name="Picture Placeholder 21"/>
          <p:cNvSpPr>
            <a:spLocks noGrp="1"/>
          </p:cNvSpPr>
          <p:nvPr>
            <p:ph type="pic" sz="quarter" idx="14"/>
          </p:nvPr>
        </p:nvSpPr>
        <p:spPr>
          <a:xfrm>
            <a:off x="9049800" y="1634669"/>
            <a:ext cx="2304000" cy="2304000"/>
          </a:xfrm>
          <a:prstGeom prst="ellipse">
            <a:avLst/>
          </a:prstGeom>
          <a:solidFill>
            <a:schemeClr val="bg2"/>
          </a:solidFill>
          <a:ln>
            <a:noFill/>
          </a:ln>
        </p:spPr>
      </p:sp>
      <p:sp>
        <p:nvSpPr>
          <p:cNvPr id="24" name="Content Placeholder 25"/>
          <p:cNvSpPr>
            <a:spLocks noGrp="1"/>
          </p:cNvSpPr>
          <p:nvPr>
            <p:ph sz="quarter" idx="20"/>
          </p:nvPr>
        </p:nvSpPr>
        <p:spPr>
          <a:xfrm>
            <a:off x="9049800" y="4260554"/>
            <a:ext cx="2304000" cy="1249363"/>
          </a:xfrm>
        </p:spPr>
        <p:txBody>
          <a:bodyPr/>
          <a:lstStyle>
            <a:lvl1pPr marL="0" indent="0">
              <a:buNone/>
              <a:defRPr sz="2000"/>
            </a:lvl1pPr>
          </a:lstStyle>
          <a:p>
            <a:endParaRPr lang="en-GB"/>
          </a:p>
        </p:txBody>
      </p:sp>
      <p:sp>
        <p:nvSpPr>
          <p:cNvPr id="35" name="Content Placeholder 25"/>
          <p:cNvSpPr>
            <a:spLocks noGrp="1"/>
          </p:cNvSpPr>
          <p:nvPr>
            <p:ph sz="quarter" idx="21"/>
          </p:nvPr>
        </p:nvSpPr>
        <p:spPr>
          <a:xfrm>
            <a:off x="6312600" y="4270487"/>
            <a:ext cx="2304000" cy="1249363"/>
          </a:xfrm>
        </p:spPr>
        <p:txBody>
          <a:bodyPr/>
          <a:lstStyle>
            <a:lvl1pPr marL="0" indent="0">
              <a:buNone/>
              <a:defRPr sz="2000"/>
            </a:lvl1pPr>
          </a:lstStyle>
          <a:p>
            <a:endParaRPr lang="en-GB"/>
          </a:p>
        </p:txBody>
      </p:sp>
      <p:sp>
        <p:nvSpPr>
          <p:cNvPr id="36" name="Content Placeholder 25"/>
          <p:cNvSpPr>
            <a:spLocks noGrp="1"/>
          </p:cNvSpPr>
          <p:nvPr>
            <p:ph sz="quarter" idx="22"/>
          </p:nvPr>
        </p:nvSpPr>
        <p:spPr>
          <a:xfrm>
            <a:off x="3575400" y="4260553"/>
            <a:ext cx="2304000" cy="1249363"/>
          </a:xfrm>
        </p:spPr>
        <p:txBody>
          <a:bodyPr/>
          <a:lstStyle>
            <a:lvl1pPr marL="0" indent="0">
              <a:buNone/>
              <a:defRPr sz="2000"/>
            </a:lvl1pPr>
          </a:lstStyle>
          <a:p>
            <a:endParaRPr lang="en-GB"/>
          </a:p>
        </p:txBody>
      </p:sp>
      <p:sp>
        <p:nvSpPr>
          <p:cNvPr id="37" name="Content Placeholder 25"/>
          <p:cNvSpPr>
            <a:spLocks noGrp="1"/>
          </p:cNvSpPr>
          <p:nvPr>
            <p:ph sz="quarter" idx="23"/>
          </p:nvPr>
        </p:nvSpPr>
        <p:spPr>
          <a:xfrm>
            <a:off x="819624" y="4260552"/>
            <a:ext cx="2304000" cy="1249363"/>
          </a:xfrm>
        </p:spPr>
        <p:txBody>
          <a:bodyPr/>
          <a:lstStyle>
            <a:lvl1pPr marL="0" indent="0">
              <a:buNone/>
              <a:defRPr sz="2000"/>
            </a:lvl1pPr>
          </a:lstStyle>
          <a:p>
            <a:endParaRPr lang="en-GB"/>
          </a:p>
        </p:txBody>
      </p:sp>
      <p:cxnSp>
        <p:nvCxnSpPr>
          <p:cNvPr id="38" name="Straight Connector 37"/>
          <p:cNvCxnSpPr/>
          <p:nvPr userDrawn="1"/>
        </p:nvCxnSpPr>
        <p:spPr>
          <a:xfrm>
            <a:off x="6096000" y="4264474"/>
            <a:ext cx="18390" cy="1270874"/>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8851590" y="4254539"/>
            <a:ext cx="18390" cy="1270874"/>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11130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3" name="Rectangle 2"/>
          <p:cNvSpPr/>
          <p:nvPr userDrawn="1"/>
        </p:nvSpPr>
        <p:spPr>
          <a:xfrm>
            <a:off x="1071350" y="1047443"/>
            <a:ext cx="10098096" cy="4636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p:cNvCxnSpPr/>
          <p:nvPr userDrawn="1"/>
        </p:nvCxnSpPr>
        <p:spPr>
          <a:xfrm>
            <a:off x="2194813" y="4831376"/>
            <a:ext cx="89746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ctrTitle" hasCustomPrompt="1"/>
          </p:nvPr>
        </p:nvSpPr>
        <p:spPr>
          <a:xfrm>
            <a:off x="1071350" y="1499645"/>
            <a:ext cx="10065224" cy="2865490"/>
          </a:xfrm>
        </p:spPr>
        <p:txBody>
          <a:bodyPr wrap="square" anchor="ctr" anchorCtr="0">
            <a:noAutofit/>
          </a:bodyPr>
          <a:lstStyle>
            <a:lvl1pPr algn="ctr">
              <a:defRPr sz="3600" b="0">
                <a:solidFill>
                  <a:schemeClr val="accent2"/>
                </a:solidFill>
                <a:latin typeface="+mn-lt"/>
              </a:defRPr>
            </a:lvl1pPr>
          </a:lstStyle>
          <a:p>
            <a:r>
              <a:rPr lang="en-US"/>
              <a:t>Enter your testimonial here</a:t>
            </a:r>
            <a:endParaRPr lang="en-GB"/>
          </a:p>
        </p:txBody>
      </p:sp>
      <p:sp>
        <p:nvSpPr>
          <p:cNvPr id="12" name="Subtitle 2"/>
          <p:cNvSpPr>
            <a:spLocks noGrp="1"/>
          </p:cNvSpPr>
          <p:nvPr>
            <p:ph type="subTitle" idx="1" hasCustomPrompt="1"/>
          </p:nvPr>
        </p:nvSpPr>
        <p:spPr>
          <a:xfrm>
            <a:off x="1071349" y="4645214"/>
            <a:ext cx="10098358" cy="294935"/>
          </a:xfrm>
        </p:spPr>
        <p:txBody>
          <a:bodyPr wrap="none" tIns="0" bIns="0">
            <a:noAutofit/>
          </a:bodyPr>
          <a:lstStyle>
            <a:lvl1pPr marL="0" indent="0" algn="ctr">
              <a:buNone/>
              <a:defRPr sz="18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Name of speaker</a:t>
            </a:r>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27715" y="6045257"/>
            <a:ext cx="1718512" cy="451153"/>
          </a:xfrm>
          <a:prstGeom prst="rect">
            <a:avLst/>
          </a:prstGeom>
        </p:spPr>
      </p:pic>
      <p:sp>
        <p:nvSpPr>
          <p:cNvPr id="16" name="Text Placeholder 18"/>
          <p:cNvSpPr>
            <a:spLocks noGrp="1"/>
          </p:cNvSpPr>
          <p:nvPr>
            <p:ph type="body" sz="quarter" idx="13" hasCustomPrompt="1"/>
          </p:nvPr>
        </p:nvSpPr>
        <p:spPr>
          <a:xfrm>
            <a:off x="1071351" y="4945651"/>
            <a:ext cx="10098096" cy="283576"/>
          </a:xfrm>
        </p:spPr>
        <p:txBody>
          <a:bodyPr wrap="none" tIns="0" bIns="0">
            <a:noAutofit/>
          </a:bodyPr>
          <a:lstStyle>
            <a:lvl1pPr marL="0" indent="0" algn="ctr">
              <a:buFontTx/>
              <a:buNone/>
              <a:defRPr sz="1800" i="1">
                <a:solidFill>
                  <a:schemeClr val="tx2"/>
                </a:solidFill>
              </a:defRPr>
            </a:lvl1pPr>
          </a:lstStyle>
          <a:p>
            <a:pPr lvl="0"/>
            <a:r>
              <a:rPr lang="en-US"/>
              <a:t>Profession</a:t>
            </a:r>
          </a:p>
        </p:txBody>
      </p:sp>
      <p:grpSp>
        <p:nvGrpSpPr>
          <p:cNvPr id="5" name="Group 4"/>
          <p:cNvGrpSpPr/>
          <p:nvPr userDrawn="1"/>
        </p:nvGrpSpPr>
        <p:grpSpPr>
          <a:xfrm>
            <a:off x="1849706" y="609539"/>
            <a:ext cx="914400" cy="914400"/>
            <a:chOff x="1849706" y="609539"/>
            <a:chExt cx="914400" cy="914400"/>
          </a:xfrm>
        </p:grpSpPr>
        <p:sp>
          <p:nvSpPr>
            <p:cNvPr id="14" name="Oval 13"/>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grpSp>
        <p:nvGrpSpPr>
          <p:cNvPr id="17" name="Group 16"/>
          <p:cNvGrpSpPr/>
          <p:nvPr userDrawn="1"/>
        </p:nvGrpSpPr>
        <p:grpSpPr>
          <a:xfrm rot="10800000">
            <a:off x="9516557" y="5222468"/>
            <a:ext cx="914400" cy="914400"/>
            <a:chOff x="1849706" y="609539"/>
            <a:chExt cx="914400" cy="914400"/>
          </a:xfrm>
        </p:grpSpPr>
        <p:sp>
          <p:nvSpPr>
            <p:cNvPr id="20" name="Oval 19"/>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pic>
        <p:nvPicPr>
          <p:cNvPr id="18" name="Picture 17"/>
          <p:cNvPicPr>
            <a:picLocks noChangeAspect="1"/>
          </p:cNvPicPr>
          <p:nvPr userDrawn="1"/>
        </p:nvPicPr>
        <p:blipFill rotWithShape="1">
          <a:blip r:embed="rId4">
            <a:extLst>
              <a:ext uri="{28A0092B-C50C-407E-A947-70E740481C1C}">
                <a14:useLocalDpi xmlns:a14="http://schemas.microsoft.com/office/drawing/2010/main" val="0"/>
              </a:ext>
            </a:extLst>
          </a:blip>
          <a:srcRect l="29644" t="6053" r="30725" b="6244"/>
          <a:stretch/>
        </p:blipFill>
        <p:spPr>
          <a:xfrm>
            <a:off x="429491" y="4461163"/>
            <a:ext cx="1233054" cy="2161309"/>
          </a:xfrm>
          <a:prstGeom prst="rect">
            <a:avLst/>
          </a:prstGeom>
        </p:spPr>
      </p:pic>
    </p:spTree>
    <p:extLst>
      <p:ext uri="{BB962C8B-B14F-4D97-AF65-F5344CB8AC3E}">
        <p14:creationId xmlns:p14="http://schemas.microsoft.com/office/powerpoint/2010/main" val="36944698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3" name="Rectangle 2"/>
          <p:cNvSpPr/>
          <p:nvPr userDrawn="1"/>
        </p:nvSpPr>
        <p:spPr>
          <a:xfrm>
            <a:off x="1071350" y="1047443"/>
            <a:ext cx="10098096" cy="4636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p:cNvCxnSpPr/>
          <p:nvPr userDrawn="1"/>
        </p:nvCxnSpPr>
        <p:spPr>
          <a:xfrm>
            <a:off x="2194813" y="4831376"/>
            <a:ext cx="89746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ctrTitle" hasCustomPrompt="1"/>
          </p:nvPr>
        </p:nvSpPr>
        <p:spPr>
          <a:xfrm>
            <a:off x="1071350" y="1499645"/>
            <a:ext cx="10065224" cy="2865490"/>
          </a:xfrm>
        </p:spPr>
        <p:txBody>
          <a:bodyPr wrap="square" anchor="ctr" anchorCtr="0">
            <a:noAutofit/>
          </a:bodyPr>
          <a:lstStyle>
            <a:lvl1pPr algn="ctr">
              <a:defRPr sz="3600" b="0">
                <a:solidFill>
                  <a:schemeClr val="accent2"/>
                </a:solidFill>
                <a:latin typeface="+mn-lt"/>
              </a:defRPr>
            </a:lvl1pPr>
          </a:lstStyle>
          <a:p>
            <a:r>
              <a:rPr lang="en-US"/>
              <a:t>Enter your testimonial here</a:t>
            </a:r>
            <a:endParaRPr lang="en-GB"/>
          </a:p>
        </p:txBody>
      </p:sp>
      <p:sp>
        <p:nvSpPr>
          <p:cNvPr id="12" name="Subtitle 2"/>
          <p:cNvSpPr>
            <a:spLocks noGrp="1"/>
          </p:cNvSpPr>
          <p:nvPr>
            <p:ph type="subTitle" idx="1" hasCustomPrompt="1"/>
          </p:nvPr>
        </p:nvSpPr>
        <p:spPr>
          <a:xfrm>
            <a:off x="1071349" y="4645214"/>
            <a:ext cx="10098358" cy="294935"/>
          </a:xfrm>
        </p:spPr>
        <p:txBody>
          <a:bodyPr wrap="none" tIns="0" bIns="0">
            <a:noAutofit/>
          </a:bodyPr>
          <a:lstStyle>
            <a:lvl1pPr marL="0" indent="0" algn="ctr">
              <a:buNone/>
              <a:defRPr sz="18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Name of speaker</a:t>
            </a:r>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27715" y="6045257"/>
            <a:ext cx="1718512" cy="451153"/>
          </a:xfrm>
          <a:prstGeom prst="rect">
            <a:avLst/>
          </a:prstGeom>
        </p:spPr>
      </p:pic>
      <p:sp>
        <p:nvSpPr>
          <p:cNvPr id="16" name="Text Placeholder 18"/>
          <p:cNvSpPr>
            <a:spLocks noGrp="1"/>
          </p:cNvSpPr>
          <p:nvPr>
            <p:ph type="body" sz="quarter" idx="13" hasCustomPrompt="1"/>
          </p:nvPr>
        </p:nvSpPr>
        <p:spPr>
          <a:xfrm>
            <a:off x="1071351" y="4945651"/>
            <a:ext cx="10098096" cy="283576"/>
          </a:xfrm>
        </p:spPr>
        <p:txBody>
          <a:bodyPr wrap="none" tIns="0" bIns="0">
            <a:noAutofit/>
          </a:bodyPr>
          <a:lstStyle>
            <a:lvl1pPr marL="0" indent="0" algn="ctr">
              <a:buFontTx/>
              <a:buNone/>
              <a:defRPr sz="1800" i="1">
                <a:solidFill>
                  <a:schemeClr val="tx2"/>
                </a:solidFill>
              </a:defRPr>
            </a:lvl1pPr>
          </a:lstStyle>
          <a:p>
            <a:pPr lvl="0"/>
            <a:r>
              <a:rPr lang="en-US"/>
              <a:t>Profession</a:t>
            </a:r>
          </a:p>
        </p:txBody>
      </p:sp>
      <p:grpSp>
        <p:nvGrpSpPr>
          <p:cNvPr id="5" name="Group 4"/>
          <p:cNvGrpSpPr/>
          <p:nvPr userDrawn="1"/>
        </p:nvGrpSpPr>
        <p:grpSpPr>
          <a:xfrm>
            <a:off x="1849706" y="609539"/>
            <a:ext cx="914400" cy="914400"/>
            <a:chOff x="1849706" y="609539"/>
            <a:chExt cx="914400" cy="914400"/>
          </a:xfrm>
        </p:grpSpPr>
        <p:sp>
          <p:nvSpPr>
            <p:cNvPr id="14" name="Oval 13"/>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grpSp>
        <p:nvGrpSpPr>
          <p:cNvPr id="17" name="Group 16"/>
          <p:cNvGrpSpPr/>
          <p:nvPr userDrawn="1"/>
        </p:nvGrpSpPr>
        <p:grpSpPr>
          <a:xfrm rot="10800000">
            <a:off x="9516557" y="5222468"/>
            <a:ext cx="914400" cy="914400"/>
            <a:chOff x="1849706" y="609539"/>
            <a:chExt cx="914400" cy="914400"/>
          </a:xfrm>
        </p:grpSpPr>
        <p:sp>
          <p:nvSpPr>
            <p:cNvPr id="20" name="Oval 19"/>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pic>
        <p:nvPicPr>
          <p:cNvPr id="22" name="Picture 2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84916" y="4542732"/>
            <a:ext cx="972867" cy="2167279"/>
          </a:xfrm>
          <a:prstGeom prst="rect">
            <a:avLst/>
          </a:prstGeom>
        </p:spPr>
      </p:pic>
    </p:spTree>
    <p:extLst>
      <p:ext uri="{BB962C8B-B14F-4D97-AF65-F5344CB8AC3E}">
        <p14:creationId xmlns:p14="http://schemas.microsoft.com/office/powerpoint/2010/main" val="35420573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3" name="Rectangle 2"/>
          <p:cNvSpPr/>
          <p:nvPr userDrawn="1"/>
        </p:nvSpPr>
        <p:spPr>
          <a:xfrm>
            <a:off x="1071350" y="1047443"/>
            <a:ext cx="10098096" cy="4636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p:cNvCxnSpPr/>
          <p:nvPr userDrawn="1"/>
        </p:nvCxnSpPr>
        <p:spPr>
          <a:xfrm>
            <a:off x="2194813" y="4831376"/>
            <a:ext cx="89746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ctrTitle" hasCustomPrompt="1"/>
          </p:nvPr>
        </p:nvSpPr>
        <p:spPr>
          <a:xfrm>
            <a:off x="1071350" y="1499645"/>
            <a:ext cx="10065224" cy="2865490"/>
          </a:xfrm>
        </p:spPr>
        <p:txBody>
          <a:bodyPr wrap="square" anchor="ctr" anchorCtr="0">
            <a:noAutofit/>
          </a:bodyPr>
          <a:lstStyle>
            <a:lvl1pPr algn="ctr">
              <a:defRPr sz="3600" b="0">
                <a:solidFill>
                  <a:schemeClr val="accent2"/>
                </a:solidFill>
                <a:latin typeface="+mn-lt"/>
              </a:defRPr>
            </a:lvl1pPr>
          </a:lstStyle>
          <a:p>
            <a:r>
              <a:rPr lang="en-US"/>
              <a:t>Enter your testimonial here</a:t>
            </a:r>
            <a:endParaRPr lang="en-GB"/>
          </a:p>
        </p:txBody>
      </p:sp>
      <p:sp>
        <p:nvSpPr>
          <p:cNvPr id="12" name="Subtitle 2"/>
          <p:cNvSpPr>
            <a:spLocks noGrp="1"/>
          </p:cNvSpPr>
          <p:nvPr>
            <p:ph type="subTitle" idx="1" hasCustomPrompt="1"/>
          </p:nvPr>
        </p:nvSpPr>
        <p:spPr>
          <a:xfrm>
            <a:off x="1071349" y="4645214"/>
            <a:ext cx="10098358" cy="294935"/>
          </a:xfrm>
        </p:spPr>
        <p:txBody>
          <a:bodyPr wrap="none" tIns="0" bIns="0">
            <a:noAutofit/>
          </a:bodyPr>
          <a:lstStyle>
            <a:lvl1pPr marL="0" indent="0" algn="ctr">
              <a:buNone/>
              <a:defRPr sz="18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Name of speaker</a:t>
            </a:r>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27715" y="6045257"/>
            <a:ext cx="1718512" cy="451153"/>
          </a:xfrm>
          <a:prstGeom prst="rect">
            <a:avLst/>
          </a:prstGeom>
        </p:spPr>
      </p:pic>
      <p:sp>
        <p:nvSpPr>
          <p:cNvPr id="16" name="Text Placeholder 18"/>
          <p:cNvSpPr>
            <a:spLocks noGrp="1"/>
          </p:cNvSpPr>
          <p:nvPr>
            <p:ph type="body" sz="quarter" idx="13" hasCustomPrompt="1"/>
          </p:nvPr>
        </p:nvSpPr>
        <p:spPr>
          <a:xfrm>
            <a:off x="1071351" y="4945651"/>
            <a:ext cx="10098096" cy="283576"/>
          </a:xfrm>
        </p:spPr>
        <p:txBody>
          <a:bodyPr wrap="none" tIns="0" bIns="0">
            <a:noAutofit/>
          </a:bodyPr>
          <a:lstStyle>
            <a:lvl1pPr marL="0" indent="0" algn="ctr">
              <a:buFontTx/>
              <a:buNone/>
              <a:defRPr sz="1800" i="1">
                <a:solidFill>
                  <a:schemeClr val="tx2"/>
                </a:solidFill>
              </a:defRPr>
            </a:lvl1pPr>
          </a:lstStyle>
          <a:p>
            <a:pPr lvl="0"/>
            <a:r>
              <a:rPr lang="en-US"/>
              <a:t>Profession</a:t>
            </a:r>
          </a:p>
        </p:txBody>
      </p:sp>
      <p:grpSp>
        <p:nvGrpSpPr>
          <p:cNvPr id="5" name="Group 4"/>
          <p:cNvGrpSpPr/>
          <p:nvPr userDrawn="1"/>
        </p:nvGrpSpPr>
        <p:grpSpPr>
          <a:xfrm>
            <a:off x="1849706" y="609539"/>
            <a:ext cx="914400" cy="914400"/>
            <a:chOff x="1849706" y="609539"/>
            <a:chExt cx="914400" cy="914400"/>
          </a:xfrm>
        </p:grpSpPr>
        <p:sp>
          <p:nvSpPr>
            <p:cNvPr id="14" name="Oval 13"/>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grpSp>
        <p:nvGrpSpPr>
          <p:cNvPr id="17" name="Group 16"/>
          <p:cNvGrpSpPr/>
          <p:nvPr userDrawn="1"/>
        </p:nvGrpSpPr>
        <p:grpSpPr>
          <a:xfrm rot="10800000">
            <a:off x="9516557" y="5222468"/>
            <a:ext cx="914400" cy="914400"/>
            <a:chOff x="1849706" y="609539"/>
            <a:chExt cx="914400" cy="914400"/>
          </a:xfrm>
        </p:grpSpPr>
        <p:sp>
          <p:nvSpPr>
            <p:cNvPr id="20" name="Oval 19"/>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8040" y="4593727"/>
            <a:ext cx="2050083" cy="1927550"/>
          </a:xfrm>
          <a:prstGeom prst="rect">
            <a:avLst/>
          </a:prstGeom>
        </p:spPr>
      </p:pic>
    </p:spTree>
    <p:extLst>
      <p:ext uri="{BB962C8B-B14F-4D97-AF65-F5344CB8AC3E}">
        <p14:creationId xmlns:p14="http://schemas.microsoft.com/office/powerpoint/2010/main" val="10214540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3" name="Rectangle 2"/>
          <p:cNvSpPr/>
          <p:nvPr userDrawn="1"/>
        </p:nvSpPr>
        <p:spPr>
          <a:xfrm>
            <a:off x="1071350" y="1047443"/>
            <a:ext cx="10098096" cy="4636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p:cNvCxnSpPr/>
          <p:nvPr userDrawn="1"/>
        </p:nvCxnSpPr>
        <p:spPr>
          <a:xfrm>
            <a:off x="2194813" y="4831376"/>
            <a:ext cx="89746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ctrTitle" hasCustomPrompt="1"/>
          </p:nvPr>
        </p:nvSpPr>
        <p:spPr>
          <a:xfrm>
            <a:off x="1071350" y="1499645"/>
            <a:ext cx="10065224" cy="2865490"/>
          </a:xfrm>
        </p:spPr>
        <p:txBody>
          <a:bodyPr wrap="square" anchor="ctr" anchorCtr="0">
            <a:noAutofit/>
          </a:bodyPr>
          <a:lstStyle>
            <a:lvl1pPr algn="ctr">
              <a:defRPr sz="3600" b="0">
                <a:solidFill>
                  <a:schemeClr val="accent2"/>
                </a:solidFill>
                <a:latin typeface="+mn-lt"/>
              </a:defRPr>
            </a:lvl1pPr>
          </a:lstStyle>
          <a:p>
            <a:r>
              <a:rPr lang="en-US"/>
              <a:t>Enter your testimonial here</a:t>
            </a:r>
            <a:endParaRPr lang="en-GB"/>
          </a:p>
        </p:txBody>
      </p:sp>
      <p:sp>
        <p:nvSpPr>
          <p:cNvPr id="12" name="Subtitle 2"/>
          <p:cNvSpPr>
            <a:spLocks noGrp="1"/>
          </p:cNvSpPr>
          <p:nvPr>
            <p:ph type="subTitle" idx="1" hasCustomPrompt="1"/>
          </p:nvPr>
        </p:nvSpPr>
        <p:spPr>
          <a:xfrm>
            <a:off x="1071349" y="4645214"/>
            <a:ext cx="10098358" cy="294935"/>
          </a:xfrm>
        </p:spPr>
        <p:txBody>
          <a:bodyPr wrap="none" tIns="0" bIns="0">
            <a:noAutofit/>
          </a:bodyPr>
          <a:lstStyle>
            <a:lvl1pPr marL="0" indent="0" algn="ctr">
              <a:buNone/>
              <a:defRPr sz="18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Name of speaker</a:t>
            </a:r>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27715" y="6045257"/>
            <a:ext cx="1718512" cy="451153"/>
          </a:xfrm>
          <a:prstGeom prst="rect">
            <a:avLst/>
          </a:prstGeom>
        </p:spPr>
      </p:pic>
      <p:sp>
        <p:nvSpPr>
          <p:cNvPr id="16" name="Text Placeholder 18"/>
          <p:cNvSpPr>
            <a:spLocks noGrp="1"/>
          </p:cNvSpPr>
          <p:nvPr>
            <p:ph type="body" sz="quarter" idx="13" hasCustomPrompt="1"/>
          </p:nvPr>
        </p:nvSpPr>
        <p:spPr>
          <a:xfrm>
            <a:off x="1071351" y="4945651"/>
            <a:ext cx="10098096" cy="283576"/>
          </a:xfrm>
        </p:spPr>
        <p:txBody>
          <a:bodyPr wrap="none" tIns="0" bIns="0">
            <a:noAutofit/>
          </a:bodyPr>
          <a:lstStyle>
            <a:lvl1pPr marL="0" indent="0" algn="ctr">
              <a:buFontTx/>
              <a:buNone/>
              <a:defRPr sz="1800" i="1">
                <a:solidFill>
                  <a:schemeClr val="tx2"/>
                </a:solidFill>
              </a:defRPr>
            </a:lvl1pPr>
          </a:lstStyle>
          <a:p>
            <a:pPr lvl="0"/>
            <a:r>
              <a:rPr lang="en-US"/>
              <a:t>Profession</a:t>
            </a:r>
          </a:p>
        </p:txBody>
      </p:sp>
      <p:grpSp>
        <p:nvGrpSpPr>
          <p:cNvPr id="5" name="Group 4"/>
          <p:cNvGrpSpPr/>
          <p:nvPr userDrawn="1"/>
        </p:nvGrpSpPr>
        <p:grpSpPr>
          <a:xfrm>
            <a:off x="1849706" y="609539"/>
            <a:ext cx="914400" cy="914400"/>
            <a:chOff x="1849706" y="609539"/>
            <a:chExt cx="914400" cy="914400"/>
          </a:xfrm>
        </p:grpSpPr>
        <p:sp>
          <p:nvSpPr>
            <p:cNvPr id="14" name="Oval 13"/>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grpSp>
        <p:nvGrpSpPr>
          <p:cNvPr id="17" name="Group 16"/>
          <p:cNvGrpSpPr/>
          <p:nvPr userDrawn="1"/>
        </p:nvGrpSpPr>
        <p:grpSpPr>
          <a:xfrm rot="10800000">
            <a:off x="9516557" y="5222468"/>
            <a:ext cx="914400" cy="914400"/>
            <a:chOff x="1849706" y="609539"/>
            <a:chExt cx="914400" cy="914400"/>
          </a:xfrm>
        </p:grpSpPr>
        <p:sp>
          <p:nvSpPr>
            <p:cNvPr id="20" name="Oval 19"/>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86100" y="4639713"/>
            <a:ext cx="969978" cy="1856698"/>
          </a:xfrm>
          <a:prstGeom prst="rect">
            <a:avLst/>
          </a:prstGeom>
        </p:spPr>
      </p:pic>
    </p:spTree>
    <p:extLst>
      <p:ext uri="{BB962C8B-B14F-4D97-AF65-F5344CB8AC3E}">
        <p14:creationId xmlns:p14="http://schemas.microsoft.com/office/powerpoint/2010/main" val="23539077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3" name="Rectangle 2"/>
          <p:cNvSpPr/>
          <p:nvPr userDrawn="1"/>
        </p:nvSpPr>
        <p:spPr>
          <a:xfrm>
            <a:off x="1071350" y="1047443"/>
            <a:ext cx="10098096" cy="4636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p:cNvCxnSpPr/>
          <p:nvPr userDrawn="1"/>
        </p:nvCxnSpPr>
        <p:spPr>
          <a:xfrm>
            <a:off x="2194813" y="4831376"/>
            <a:ext cx="89746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ctrTitle" hasCustomPrompt="1"/>
          </p:nvPr>
        </p:nvSpPr>
        <p:spPr>
          <a:xfrm>
            <a:off x="1071350" y="1499645"/>
            <a:ext cx="10065224" cy="2865490"/>
          </a:xfrm>
        </p:spPr>
        <p:txBody>
          <a:bodyPr wrap="square" anchor="ctr" anchorCtr="0">
            <a:noAutofit/>
          </a:bodyPr>
          <a:lstStyle>
            <a:lvl1pPr algn="ctr">
              <a:defRPr sz="3600" b="0">
                <a:solidFill>
                  <a:schemeClr val="accent2"/>
                </a:solidFill>
                <a:latin typeface="+mn-lt"/>
              </a:defRPr>
            </a:lvl1pPr>
          </a:lstStyle>
          <a:p>
            <a:r>
              <a:rPr lang="en-US"/>
              <a:t>Enter your testimonial here</a:t>
            </a:r>
            <a:endParaRPr lang="en-GB"/>
          </a:p>
        </p:txBody>
      </p:sp>
      <p:sp>
        <p:nvSpPr>
          <p:cNvPr id="12" name="Subtitle 2"/>
          <p:cNvSpPr>
            <a:spLocks noGrp="1"/>
          </p:cNvSpPr>
          <p:nvPr>
            <p:ph type="subTitle" idx="1" hasCustomPrompt="1"/>
          </p:nvPr>
        </p:nvSpPr>
        <p:spPr>
          <a:xfrm>
            <a:off x="1071349" y="4645214"/>
            <a:ext cx="10098358" cy="294935"/>
          </a:xfrm>
        </p:spPr>
        <p:txBody>
          <a:bodyPr wrap="none" tIns="0" bIns="0">
            <a:noAutofit/>
          </a:bodyPr>
          <a:lstStyle>
            <a:lvl1pPr marL="0" indent="0" algn="ctr">
              <a:buNone/>
              <a:defRPr sz="18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Name of speaker</a:t>
            </a:r>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27715" y="6045257"/>
            <a:ext cx="1718512" cy="451153"/>
          </a:xfrm>
          <a:prstGeom prst="rect">
            <a:avLst/>
          </a:prstGeom>
        </p:spPr>
      </p:pic>
      <p:sp>
        <p:nvSpPr>
          <p:cNvPr id="16" name="Text Placeholder 18"/>
          <p:cNvSpPr>
            <a:spLocks noGrp="1"/>
          </p:cNvSpPr>
          <p:nvPr>
            <p:ph type="body" sz="quarter" idx="13" hasCustomPrompt="1"/>
          </p:nvPr>
        </p:nvSpPr>
        <p:spPr>
          <a:xfrm>
            <a:off x="1071351" y="4945651"/>
            <a:ext cx="10098096" cy="283576"/>
          </a:xfrm>
        </p:spPr>
        <p:txBody>
          <a:bodyPr wrap="none" tIns="0" bIns="0">
            <a:noAutofit/>
          </a:bodyPr>
          <a:lstStyle>
            <a:lvl1pPr marL="0" indent="0" algn="ctr">
              <a:buFontTx/>
              <a:buNone/>
              <a:defRPr sz="1800" i="1">
                <a:solidFill>
                  <a:schemeClr val="tx2"/>
                </a:solidFill>
              </a:defRPr>
            </a:lvl1pPr>
          </a:lstStyle>
          <a:p>
            <a:pPr lvl="0"/>
            <a:r>
              <a:rPr lang="en-US"/>
              <a:t>Profession</a:t>
            </a:r>
          </a:p>
        </p:txBody>
      </p:sp>
      <p:grpSp>
        <p:nvGrpSpPr>
          <p:cNvPr id="5" name="Group 4"/>
          <p:cNvGrpSpPr/>
          <p:nvPr userDrawn="1"/>
        </p:nvGrpSpPr>
        <p:grpSpPr>
          <a:xfrm>
            <a:off x="1849706" y="609539"/>
            <a:ext cx="914400" cy="914400"/>
            <a:chOff x="1849706" y="609539"/>
            <a:chExt cx="914400" cy="914400"/>
          </a:xfrm>
        </p:grpSpPr>
        <p:sp>
          <p:nvSpPr>
            <p:cNvPr id="14" name="Oval 13"/>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grpSp>
        <p:nvGrpSpPr>
          <p:cNvPr id="17" name="Group 16"/>
          <p:cNvGrpSpPr/>
          <p:nvPr userDrawn="1"/>
        </p:nvGrpSpPr>
        <p:grpSpPr>
          <a:xfrm rot="10800000">
            <a:off x="9516557" y="5222468"/>
            <a:ext cx="914400" cy="914400"/>
            <a:chOff x="1849706" y="609539"/>
            <a:chExt cx="914400" cy="914400"/>
          </a:xfrm>
        </p:grpSpPr>
        <p:sp>
          <p:nvSpPr>
            <p:cNvPr id="20" name="Oval 19"/>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33770" y="4278124"/>
            <a:ext cx="1540612" cy="2218286"/>
          </a:xfrm>
          <a:prstGeom prst="rect">
            <a:avLst/>
          </a:prstGeom>
        </p:spPr>
      </p:pic>
    </p:spTree>
    <p:extLst>
      <p:ext uri="{BB962C8B-B14F-4D97-AF65-F5344CB8AC3E}">
        <p14:creationId xmlns:p14="http://schemas.microsoft.com/office/powerpoint/2010/main" val="31215221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 name="Rectangle 1"/>
          <p:cNvSpPr/>
          <p:nvPr userDrawn="1"/>
        </p:nvSpPr>
        <p:spPr>
          <a:xfrm>
            <a:off x="-636"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4" name="Rectangle 13"/>
          <p:cNvSpPr/>
          <p:nvPr userDrawn="1"/>
        </p:nvSpPr>
        <p:spPr>
          <a:xfrm>
            <a:off x="1071350" y="1047443"/>
            <a:ext cx="10098096" cy="4636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oup 17"/>
          <p:cNvGrpSpPr/>
          <p:nvPr userDrawn="1"/>
        </p:nvGrpSpPr>
        <p:grpSpPr>
          <a:xfrm>
            <a:off x="1849706" y="609539"/>
            <a:ext cx="914400" cy="914400"/>
            <a:chOff x="1849706" y="609539"/>
            <a:chExt cx="914400" cy="914400"/>
          </a:xfrm>
        </p:grpSpPr>
        <p:sp>
          <p:nvSpPr>
            <p:cNvPr id="20" name="Oval 19"/>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grpSp>
        <p:nvGrpSpPr>
          <p:cNvPr id="22" name="Group 21"/>
          <p:cNvGrpSpPr/>
          <p:nvPr userDrawn="1"/>
        </p:nvGrpSpPr>
        <p:grpSpPr>
          <a:xfrm rot="10800000">
            <a:off x="9516557" y="5222468"/>
            <a:ext cx="914400" cy="914400"/>
            <a:chOff x="1849706" y="609539"/>
            <a:chExt cx="914400" cy="914400"/>
          </a:xfrm>
        </p:grpSpPr>
        <p:sp>
          <p:nvSpPr>
            <p:cNvPr id="23" name="Oval 22"/>
            <p:cNvSpPr/>
            <p:nvPr userDrawn="1"/>
          </p:nvSpPr>
          <p:spPr>
            <a:xfrm>
              <a:off x="1849706" y="609539"/>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Picture 2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flipV="1">
              <a:off x="1849706" y="707095"/>
              <a:ext cx="914400" cy="719289"/>
            </a:xfrm>
            <a:prstGeom prst="rect">
              <a:avLst/>
            </a:prstGeom>
          </p:spPr>
        </p:pic>
      </p:grpSp>
      <p:cxnSp>
        <p:nvCxnSpPr>
          <p:cNvPr id="19" name="Straight Connector 18"/>
          <p:cNvCxnSpPr/>
          <p:nvPr userDrawn="1"/>
        </p:nvCxnSpPr>
        <p:spPr>
          <a:xfrm>
            <a:off x="2194813" y="4831376"/>
            <a:ext cx="89746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ctrTitle" hasCustomPrompt="1"/>
          </p:nvPr>
        </p:nvSpPr>
        <p:spPr>
          <a:xfrm>
            <a:off x="1849706" y="1523939"/>
            <a:ext cx="8581250" cy="2841196"/>
          </a:xfrm>
        </p:spPr>
        <p:txBody>
          <a:bodyPr wrap="square" anchor="ctr" anchorCtr="0">
            <a:noAutofit/>
          </a:bodyPr>
          <a:lstStyle>
            <a:lvl1pPr algn="l">
              <a:defRPr sz="2800" b="0" baseline="0">
                <a:solidFill>
                  <a:schemeClr val="accent2"/>
                </a:solidFill>
                <a:latin typeface="+mn-lt"/>
              </a:defRPr>
            </a:lvl1pPr>
          </a:lstStyle>
          <a:p>
            <a:r>
              <a:rPr lang="en-US"/>
              <a:t>Insert your quote here</a:t>
            </a:r>
            <a:endParaRPr lang="en-GB"/>
          </a:p>
        </p:txBody>
      </p:sp>
      <p:sp>
        <p:nvSpPr>
          <p:cNvPr id="12" name="Subtitle 2"/>
          <p:cNvSpPr>
            <a:spLocks noGrp="1"/>
          </p:cNvSpPr>
          <p:nvPr>
            <p:ph type="subTitle" idx="1" hasCustomPrompt="1"/>
          </p:nvPr>
        </p:nvSpPr>
        <p:spPr>
          <a:xfrm>
            <a:off x="1850819" y="4645214"/>
            <a:ext cx="8622192" cy="294935"/>
          </a:xfrm>
        </p:spPr>
        <p:txBody>
          <a:bodyPr wrap="none" tIns="0" bIns="0">
            <a:noAutofit/>
          </a:bodyPr>
          <a:lstStyle>
            <a:lvl1pPr marL="0" indent="0" algn="l">
              <a:buNone/>
              <a:defRPr sz="18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Name of speaker</a:t>
            </a:r>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027715" y="6045257"/>
            <a:ext cx="1718512" cy="451153"/>
          </a:xfrm>
          <a:prstGeom prst="rect">
            <a:avLst/>
          </a:prstGeom>
        </p:spPr>
      </p:pic>
      <p:sp>
        <p:nvSpPr>
          <p:cNvPr id="16" name="Text Placeholder 18"/>
          <p:cNvSpPr>
            <a:spLocks noGrp="1"/>
          </p:cNvSpPr>
          <p:nvPr>
            <p:ph type="body" sz="quarter" idx="13" hasCustomPrompt="1"/>
          </p:nvPr>
        </p:nvSpPr>
        <p:spPr>
          <a:xfrm>
            <a:off x="1850808" y="4945651"/>
            <a:ext cx="8621874" cy="283576"/>
          </a:xfrm>
        </p:spPr>
        <p:txBody>
          <a:bodyPr wrap="none" tIns="0" bIns="0">
            <a:noAutofit/>
          </a:bodyPr>
          <a:lstStyle>
            <a:lvl1pPr marL="0" indent="0" algn="l">
              <a:buFontTx/>
              <a:buNone/>
              <a:defRPr sz="1800" i="1">
                <a:solidFill>
                  <a:schemeClr val="tx2"/>
                </a:solidFill>
              </a:defRPr>
            </a:lvl1pPr>
          </a:lstStyle>
          <a:p>
            <a:pPr lvl="0"/>
            <a:r>
              <a:rPr lang="en-US"/>
              <a:t>Profession</a:t>
            </a:r>
          </a:p>
        </p:txBody>
      </p:sp>
    </p:spTree>
    <p:extLst>
      <p:ext uri="{BB962C8B-B14F-4D97-AF65-F5344CB8AC3E}">
        <p14:creationId xmlns:p14="http://schemas.microsoft.com/office/powerpoint/2010/main" val="39661132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cxnSp>
        <p:nvCxnSpPr>
          <p:cNvPr id="24" name="Straight Connector 23"/>
          <p:cNvCxnSpPr/>
          <p:nvPr userDrawn="1"/>
        </p:nvCxnSpPr>
        <p:spPr>
          <a:xfrm>
            <a:off x="1905580" y="5205607"/>
            <a:ext cx="98602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1885951" y="876300"/>
            <a:ext cx="98602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81374" y="1304763"/>
            <a:ext cx="1276929" cy="1011400"/>
          </a:xfrm>
          <a:prstGeom prst="rect">
            <a:avLst/>
          </a:prstGeom>
        </p:spPr>
      </p:pic>
      <p:pic>
        <p:nvPicPr>
          <p:cNvPr id="17" name="Picture 6" descr="LOGO CE-EN-quadri.eps"/>
          <p:cNvPicPr>
            <a:picLocks noChangeAspect="1"/>
          </p:cNvPicPr>
          <p:nvPr userDrawn="1"/>
        </p:nvPicPr>
        <p:blipFill>
          <a:blip r:embed="rId3" cstate="print"/>
          <a:srcRect/>
          <a:stretch>
            <a:fillRect/>
          </a:stretch>
        </p:blipFill>
        <p:spPr bwMode="auto">
          <a:xfrm>
            <a:off x="4943872" y="548680"/>
            <a:ext cx="2304256" cy="1600050"/>
          </a:xfrm>
          <a:prstGeom prst="rect">
            <a:avLst/>
          </a:prstGeom>
          <a:noFill/>
          <a:ln w="9525">
            <a:noFill/>
            <a:miter lim="800000"/>
            <a:headEnd/>
            <a:tailEnd/>
          </a:ln>
        </p:spPr>
      </p:pic>
      <p:sp>
        <p:nvSpPr>
          <p:cNvPr id="7" name="Subtitle 2"/>
          <p:cNvSpPr txBox="1">
            <a:spLocks/>
          </p:cNvSpPr>
          <p:nvPr/>
        </p:nvSpPr>
        <p:spPr>
          <a:xfrm>
            <a:off x="2455643" y="5916080"/>
            <a:ext cx="8730171" cy="474727"/>
          </a:xfrm>
          <a:prstGeom prst="rect">
            <a:avLst/>
          </a:prstGeom>
        </p:spPr>
        <p:txBody>
          <a:bodyPr wrap="square" lIns="0" tIns="72000" rIns="0" bIns="72000" numCol="1" anchor="t" anchorCtr="0">
            <a:noAutofit/>
          </a:bodyPr>
          <a:lstStyle>
            <a:lvl1pPr marL="342900" indent="-342900" algn="l" rtl="0" eaLnBrk="1" fontAlgn="base" hangingPunct="1">
              <a:spcBef>
                <a:spcPct val="20000"/>
              </a:spcBef>
              <a:spcAft>
                <a:spcPct val="0"/>
              </a:spcAft>
              <a:buClr>
                <a:schemeClr val="bg1"/>
              </a:buClr>
              <a:buChar char="•"/>
              <a:defRPr sz="800" i="0">
                <a:solidFill>
                  <a:schemeClr val="accent2">
                    <a:lumMod val="50000"/>
                  </a:schemeClr>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chemeClr val="accent2">
                    <a:lumMod val="50000"/>
                  </a:schemeClr>
                </a:solidFill>
                <a:latin typeface="+mn-lt"/>
              </a:defRPr>
            </a:lvl2pPr>
            <a:lvl3pPr marL="1143000" indent="-228600" algn="l" rtl="0" eaLnBrk="1" fontAlgn="base" hangingPunct="1">
              <a:spcBef>
                <a:spcPct val="20000"/>
              </a:spcBef>
              <a:spcAft>
                <a:spcPct val="0"/>
              </a:spcAft>
              <a:defRPr sz="1400">
                <a:solidFill>
                  <a:schemeClr val="accent2">
                    <a:lumMod val="50000"/>
                  </a:schemeClr>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just">
              <a:buNone/>
            </a:pPr>
            <a:r>
              <a:rPr lang="en-US" sz="700" b="1" kern="0">
                <a:solidFill>
                  <a:schemeClr val="tx1"/>
                </a:solidFill>
              </a:rPr>
              <a:t>© European Union 2021</a:t>
            </a:r>
          </a:p>
          <a:p>
            <a:pPr marL="0" indent="0" algn="just">
              <a:buNone/>
            </a:pPr>
            <a:r>
              <a:rPr lang="en-US" sz="600" b="0" kern="0">
                <a:solidFill>
                  <a:schemeClr val="tx1"/>
                </a:solidFill>
              </a:rPr>
              <a:t>Unless otherwise noted the reuse of this presentation is </a:t>
            </a:r>
            <a:r>
              <a:rPr lang="en-US" sz="600" b="0" kern="0" err="1">
                <a:solidFill>
                  <a:schemeClr val="tx1"/>
                </a:solidFill>
              </a:rPr>
              <a:t>authorised</a:t>
            </a:r>
            <a:r>
              <a:rPr lang="en-US" sz="600" b="0" kern="0">
                <a:solidFill>
                  <a:schemeClr val="tx1"/>
                </a:solidFill>
              </a:rPr>
              <a:t> under the </a:t>
            </a:r>
            <a:r>
              <a:rPr lang="en-US" sz="600" b="0" u="sng" kern="0">
                <a:solidFill>
                  <a:schemeClr val="tx1"/>
                </a:solidFill>
              </a:rPr>
              <a:t>CC BY 4.0</a:t>
            </a:r>
            <a:r>
              <a:rPr lang="en-US" sz="600" b="1" kern="0">
                <a:solidFill>
                  <a:schemeClr val="tx1"/>
                </a:solidFill>
              </a:rPr>
              <a:t>  </a:t>
            </a:r>
            <a:r>
              <a:rPr lang="en-US" sz="600" b="0" kern="0">
                <a:solidFill>
                  <a:schemeClr val="tx1"/>
                </a:solidFill>
              </a:rPr>
              <a:t>license. For any use or reproduction of elements that are not owned by the EU, permission may need to be sought directly from the respective right holders.</a:t>
            </a:r>
          </a:p>
          <a:p>
            <a:pPr marL="0" indent="0" algn="just">
              <a:buNone/>
            </a:pPr>
            <a:r>
              <a:rPr lang="en-GB" sz="600" kern="0">
                <a:solidFill>
                  <a:schemeClr val="tx1"/>
                </a:solidFill>
              </a:rPr>
              <a:t>Image credits: © </a:t>
            </a:r>
            <a:r>
              <a:rPr lang="en-GB" sz="600" kern="0" err="1">
                <a:solidFill>
                  <a:schemeClr val="tx1"/>
                </a:solidFill>
              </a:rPr>
              <a:t>ivector</a:t>
            </a:r>
            <a:r>
              <a:rPr lang="en-GB" sz="600" kern="0">
                <a:solidFill>
                  <a:schemeClr val="tx1"/>
                </a:solidFill>
              </a:rPr>
              <a:t> #235536634, #249868181, #251163013, #266009682, #273480523, #362422833, #241215668, #244690530, #245719946, #251163053, #252508849, 2020. Source: Stock.Adobe.com. </a:t>
            </a:r>
            <a:r>
              <a:rPr lang="en-US" sz="600" kern="0">
                <a:solidFill>
                  <a:schemeClr val="tx1"/>
                </a:solidFill>
              </a:rPr>
              <a:t>Icons © </a:t>
            </a:r>
            <a:r>
              <a:rPr lang="en-US" sz="600" kern="0" err="1">
                <a:solidFill>
                  <a:schemeClr val="tx1"/>
                </a:solidFill>
              </a:rPr>
              <a:t>Flaticon</a:t>
            </a:r>
            <a:r>
              <a:rPr lang="en-US" sz="600" kern="0">
                <a:solidFill>
                  <a:schemeClr val="tx1"/>
                </a:solidFill>
              </a:rPr>
              <a:t> – all rights reserved.</a:t>
            </a:r>
            <a:endParaRPr lang="en-GB" sz="600" kern="0">
              <a:solidFill>
                <a:schemeClr val="tx1"/>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3875" y="5994432"/>
            <a:ext cx="939572" cy="314888"/>
          </a:xfrm>
          <a:prstGeom prst="rect">
            <a:avLst/>
          </a:prstGeom>
        </p:spPr>
      </p:pic>
    </p:spTree>
    <p:extLst>
      <p:ext uri="{BB962C8B-B14F-4D97-AF65-F5344CB8AC3E}">
        <p14:creationId xmlns:p14="http://schemas.microsoft.com/office/powerpoint/2010/main" val="37886990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838200" y="468000"/>
            <a:ext cx="10515600" cy="600164"/>
          </a:xfrm>
          <a:prstGeom prst="rect">
            <a:avLst/>
          </a:prstGeom>
        </p:spPr>
        <p:txBody>
          <a:bodyPr vert="horz" wrap="square" lIns="91440" tIns="45720" rIns="91440" bIns="0" rtlCol="0" anchor="t" anchorCtr="0">
            <a:noAutofit/>
          </a:bodyPr>
          <a:lstStyle>
            <a:lvl1pPr>
              <a:lnSpc>
                <a:spcPct val="100000"/>
              </a:lnSpc>
              <a:defRPr sz="3600" b="1">
                <a:solidFill>
                  <a:schemeClr val="accent2"/>
                </a:solidFill>
              </a:defRPr>
            </a:lvl1pPr>
          </a:lstStyle>
          <a:p>
            <a:r>
              <a:rPr lang="en-US"/>
              <a:t>Click to edit Master title style</a:t>
            </a: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52" y="6044693"/>
            <a:ext cx="1716200" cy="451718"/>
          </a:xfrm>
          <a:prstGeom prst="rect">
            <a:avLst/>
          </a:prstGeom>
        </p:spPr>
      </p:pic>
      <p:sp>
        <p:nvSpPr>
          <p:cNvPr id="6" name="Slide Number Placeholder 5"/>
          <p:cNvSpPr>
            <a:spLocks noGrp="1"/>
          </p:cNvSpPr>
          <p:nvPr>
            <p:ph type="sldNum" sz="quarter" idx="12"/>
          </p:nvPr>
        </p:nvSpPr>
        <p:spPr>
          <a:xfrm>
            <a:off x="838200" y="6131286"/>
            <a:ext cx="2743200" cy="365125"/>
          </a:xfrm>
        </p:spPr>
        <p:txBody>
          <a:bodyPr>
            <a:noAutofit/>
          </a:bodyPr>
          <a:lstStyle/>
          <a:p>
            <a:fld id="{F46C79FD-C571-418B-AB0F-5EE936C85276}" type="slidenum">
              <a:rPr lang="en-GB" smtClean="0"/>
              <a:t>‹#›</a:t>
            </a:fld>
            <a:endParaRPr lang="en-GB"/>
          </a:p>
        </p:txBody>
      </p:sp>
    </p:spTree>
    <p:extLst>
      <p:ext uri="{BB962C8B-B14F-4D97-AF65-F5344CB8AC3E}">
        <p14:creationId xmlns:p14="http://schemas.microsoft.com/office/powerpoint/2010/main" val="29039382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3881904"/>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838200" y="6131286"/>
            <a:ext cx="2743200" cy="365125"/>
          </a:xfrm>
          <a:prstGeom prst="rect">
            <a:avLst/>
          </a:prstGeom>
        </p:spPr>
        <p:txBody>
          <a:bodyPr vert="horz" lIns="91440" tIns="45720" rIns="91440" bIns="45720" rtlCol="0" anchor="ctr">
            <a:noAutofit/>
          </a:bodyPr>
          <a:lstStyle>
            <a:lvl1pPr algn="l">
              <a:defRPr sz="1200">
                <a:solidFill>
                  <a:schemeClr val="tx1">
                    <a:tint val="75000"/>
                  </a:schemeClr>
                </a:solidFill>
              </a:defRPr>
            </a:lvl1pPr>
          </a:lstStyle>
          <a:p>
            <a:fld id="{F46C79FD-C571-418B-AB0F-5EE936C85276}" type="slidenum">
              <a:rPr lang="en-GB" smtClean="0"/>
              <a:pPr/>
              <a:t>‹#›</a:t>
            </a:fld>
            <a:endParaRPr lang="en-GB"/>
          </a:p>
        </p:txBody>
      </p:sp>
    </p:spTree>
    <p:extLst>
      <p:ext uri="{BB962C8B-B14F-4D97-AF65-F5344CB8AC3E}">
        <p14:creationId xmlns:p14="http://schemas.microsoft.com/office/powerpoint/2010/main" val="459720850"/>
      </p:ext>
    </p:extLst>
  </p:cSld>
  <p:clrMap bg1="lt1" tx1="dk1" bg2="lt2" tx2="dk2" accent1="accent1" accent2="accent2" accent3="accent3" accent4="accent4" accent5="accent5" accent6="accent6" hlink="hlink" folHlink="folHlink"/>
  <p:sldLayoutIdLst>
    <p:sldLayoutId id="2147483656" r:id="rId1"/>
    <p:sldLayoutId id="2147483679" r:id="rId2"/>
    <p:sldLayoutId id="2147483678" r:id="rId3"/>
    <p:sldLayoutId id="2147483680" r:id="rId4"/>
    <p:sldLayoutId id="2147483681" r:id="rId5"/>
    <p:sldLayoutId id="2147483682" r:id="rId6"/>
    <p:sldLayoutId id="2147483683" r:id="rId7"/>
    <p:sldLayoutId id="2147483650" r:id="rId8"/>
    <p:sldLayoutId id="2147483689" r:id="rId9"/>
    <p:sldLayoutId id="2147483690" r:id="rId10"/>
    <p:sldLayoutId id="2147483672" r:id="rId11"/>
    <p:sldLayoutId id="2147483684" r:id="rId12"/>
    <p:sldLayoutId id="2147483685" r:id="rId13"/>
    <p:sldLayoutId id="2147483686" r:id="rId14"/>
    <p:sldLayoutId id="2147483687" r:id="rId15"/>
    <p:sldLayoutId id="2147483688" r:id="rId16"/>
    <p:sldLayoutId id="2147483649" r:id="rId17"/>
    <p:sldLayoutId id="2147483691" r:id="rId18"/>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ec.europa.eu/info/funding-tenders/opportunities/docs/2021-2027/horizon/wp-call/2023-2024/wp-13-general-annexes_horizon-2023-2024_en.pdf" TargetMode="External"/><Relationship Id="rId2" Type="http://schemas.openxmlformats.org/officeDocument/2006/relationships/hyperlink" Target="https://ec.europa.eu/info/funding-tenders/opportunities/docs/2021-2027/horizon/guidance/programme-guide_horizon_en.pdf" TargetMode="Externa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ec.europa.eu/info/funding-tenders/opportunities/docs/2021-2027/horizon/guidance/programme-guide_horizon_en.pdf" TargetMode="External"/><Relationship Id="rId1" Type="http://schemas.openxmlformats.org/officeDocument/2006/relationships/slideLayout" Target="../slideLayouts/slideLayout8.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ec.europa.eu/info/funding-tenders/opportunities/docs/2021-2027/horizon/temp-form/af/af_he-ria-ia_en.pdf" TargetMode="External"/><Relationship Id="rId2" Type="http://schemas.openxmlformats.org/officeDocument/2006/relationships/image" Target="../media/image21.png"/><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18.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8.xml"/><Relationship Id="rId5" Type="http://schemas.openxmlformats.org/officeDocument/2006/relationships/image" Target="../media/image39.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0.png"/><Relationship Id="rId1" Type="http://schemas.openxmlformats.org/officeDocument/2006/relationships/slideLayout" Target="../slideLayouts/slideLayout8.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microsoft.com/office/2018/10/relationships/comments" Target="../comments/modernComment_1ED_F5495A68.xml"/><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ec.europa.eu/info/funding-tenders/opportunities/portal/screen/work-as-an-expert" TargetMode="External"/><Relationship Id="rId1" Type="http://schemas.openxmlformats.org/officeDocument/2006/relationships/slideLayout" Target="../slideLayouts/slideLayout8.xml"/><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2" Type="http://schemas.openxmlformats.org/officeDocument/2006/relationships/hyperlink" Target="http://ec.europa.eu/horizon-europe"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t>Submission and Evaluation of proposals</a:t>
            </a:r>
            <a:endParaRPr lang="en-GB"/>
          </a:p>
        </p:txBody>
      </p:sp>
      <p:sp>
        <p:nvSpPr>
          <p:cNvPr id="3" name="Text Placeholder 2"/>
          <p:cNvSpPr>
            <a:spLocks noGrp="1"/>
          </p:cNvSpPr>
          <p:nvPr>
            <p:ph type="body" sz="quarter" idx="13"/>
          </p:nvPr>
        </p:nvSpPr>
        <p:spPr>
          <a:xfrm>
            <a:off x="8184423" y="4763589"/>
            <a:ext cx="3186584" cy="282864"/>
          </a:xfrm>
        </p:spPr>
        <p:txBody>
          <a:bodyPr/>
          <a:lstStyle/>
          <a:p>
            <a:pPr>
              <a:spcAft>
                <a:spcPts val="600"/>
              </a:spcAft>
            </a:pPr>
            <a:r>
              <a:rPr lang="en-GB"/>
              <a:t>Horizon Implementation Day</a:t>
            </a:r>
          </a:p>
        </p:txBody>
      </p:sp>
      <p:sp>
        <p:nvSpPr>
          <p:cNvPr id="4" name="Text Placeholder 3"/>
          <p:cNvSpPr>
            <a:spLocks noGrp="1"/>
          </p:cNvSpPr>
          <p:nvPr>
            <p:ph type="body" sz="quarter" idx="14"/>
          </p:nvPr>
        </p:nvSpPr>
        <p:spPr>
          <a:xfrm>
            <a:off x="8184423" y="5591908"/>
            <a:ext cx="3186584" cy="216000"/>
          </a:xfrm>
        </p:spPr>
        <p:txBody>
          <a:bodyPr vert="horz" lIns="91440" tIns="45720" rIns="91440" bIns="45720" rtlCol="0" anchor="t">
            <a:noAutofit/>
          </a:bodyPr>
          <a:lstStyle/>
          <a:p>
            <a:r>
              <a:rPr lang="en-GB"/>
              <a:t>24 September 2026</a:t>
            </a:r>
          </a:p>
        </p:txBody>
      </p:sp>
    </p:spTree>
    <p:extLst>
      <p:ext uri="{BB962C8B-B14F-4D97-AF65-F5344CB8AC3E}">
        <p14:creationId xmlns:p14="http://schemas.microsoft.com/office/powerpoint/2010/main" val="6504324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3664" y="482860"/>
            <a:ext cx="9470136" cy="564543"/>
          </a:xfrm>
        </p:spPr>
        <p:txBody>
          <a:bodyPr/>
          <a:lstStyle/>
          <a:p>
            <a:r>
              <a:rPr lang="en-GB" sz="3600"/>
              <a:t>Outline</a:t>
            </a:r>
          </a:p>
        </p:txBody>
      </p:sp>
      <p:sp>
        <p:nvSpPr>
          <p:cNvPr id="6" name="Text Placeholder 2"/>
          <p:cNvSpPr txBox="1">
            <a:spLocks/>
          </p:cNvSpPr>
          <p:nvPr/>
        </p:nvSpPr>
        <p:spPr>
          <a:xfrm>
            <a:off x="838200" y="1368000"/>
            <a:ext cx="10515600" cy="4822488"/>
          </a:xfrm>
          <a:prstGeom prst="rect">
            <a:avLst/>
          </a:prstGeom>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endParaRPr lang="fr-BE" sz="2000" b="0">
              <a:solidFill>
                <a:schemeClr val="tx1"/>
              </a:solidFill>
            </a:endParaRPr>
          </a:p>
        </p:txBody>
      </p:sp>
      <p:grpSp>
        <p:nvGrpSpPr>
          <p:cNvPr id="4" name="Group 3"/>
          <p:cNvGrpSpPr/>
          <p:nvPr/>
        </p:nvGrpSpPr>
        <p:grpSpPr>
          <a:xfrm>
            <a:off x="838200" y="333131"/>
            <a:ext cx="864000" cy="864000"/>
            <a:chOff x="10070085" y="4807760"/>
            <a:chExt cx="864000" cy="864000"/>
          </a:xfrm>
        </p:grpSpPr>
        <p:sp>
          <p:nvSpPr>
            <p:cNvPr id="5" name="Oval 4"/>
            <p:cNvSpPr/>
            <p:nvPr/>
          </p:nvSpPr>
          <p:spPr>
            <a:xfrm>
              <a:off x="10070085" y="4807760"/>
              <a:ext cx="864000" cy="86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04320" y="4841995"/>
              <a:ext cx="795530" cy="795530"/>
            </a:xfrm>
            <a:prstGeom prst="rect">
              <a:avLst/>
            </a:prstGeom>
          </p:spPr>
        </p:pic>
      </p:grpSp>
      <p:sp>
        <p:nvSpPr>
          <p:cNvPr id="8" name="Text Placeholder 2"/>
          <p:cNvSpPr txBox="1">
            <a:spLocks/>
          </p:cNvSpPr>
          <p:nvPr/>
        </p:nvSpPr>
        <p:spPr>
          <a:xfrm>
            <a:off x="872435" y="2101457"/>
            <a:ext cx="10481365" cy="1671515"/>
          </a:xfrm>
          <a:prstGeom prst="rect">
            <a:avLst/>
          </a:prstGeom>
          <a:ln w="28575">
            <a:solidFill>
              <a:schemeClr val="accent4"/>
            </a:solidFill>
            <a:prstDash val="sysDot"/>
          </a:ln>
        </p:spPr>
        <p:txBody>
          <a:bodyPr vert="horz" lIns="91440" tIns="108000" rIns="91440" bIns="45720" rtlCol="0" anchor="t">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15645" lvl="2" indent="-342900">
              <a:spcBef>
                <a:spcPts val="1800"/>
              </a:spcBef>
              <a:buClr>
                <a:schemeClr val="accent2"/>
              </a:buClr>
              <a:buFont typeface="Arial" panose="020B0604020202020204" pitchFamily="34" charset="0"/>
              <a:buChar char="●"/>
            </a:pPr>
            <a:r>
              <a:rPr lang="en-GB">
                <a:solidFill>
                  <a:schemeClr val="tx2"/>
                </a:solidFill>
              </a:rPr>
              <a:t>The rules for participation in Horizon Europe</a:t>
            </a:r>
            <a:endParaRPr lang="en-GB">
              <a:solidFill>
                <a:schemeClr val="tx2"/>
              </a:solidFill>
              <a:cs typeface="Arial"/>
            </a:endParaRPr>
          </a:p>
          <a:p>
            <a:pPr marL="715645" lvl="2" indent="-342900">
              <a:spcBef>
                <a:spcPts val="1800"/>
              </a:spcBef>
              <a:buClr>
                <a:schemeClr val="accent2"/>
              </a:buClr>
              <a:buFont typeface="Arial" panose="020B0604020202020204" pitchFamily="34" charset="0"/>
              <a:buChar char="●"/>
            </a:pPr>
            <a:r>
              <a:rPr lang="en-GB">
                <a:solidFill>
                  <a:schemeClr val="tx2"/>
                </a:solidFill>
              </a:rPr>
              <a:t>The submission process</a:t>
            </a:r>
            <a:endParaRPr lang="en-GB">
              <a:solidFill>
                <a:schemeClr val="tx2"/>
              </a:solidFill>
              <a:cs typeface="Arial"/>
            </a:endParaRPr>
          </a:p>
          <a:p>
            <a:pPr marL="715645" lvl="2" indent="-342900">
              <a:spcBef>
                <a:spcPts val="1800"/>
              </a:spcBef>
              <a:buClr>
                <a:schemeClr val="accent2"/>
              </a:buClr>
              <a:buFont typeface="Arial" panose="020B0604020202020204" pitchFamily="34" charset="0"/>
              <a:buChar char="●"/>
            </a:pPr>
            <a:r>
              <a:rPr lang="en-GB">
                <a:solidFill>
                  <a:schemeClr val="tx2"/>
                </a:solidFill>
              </a:rPr>
              <a:t>The evaluation process</a:t>
            </a:r>
            <a:endParaRPr lang="en-GB">
              <a:solidFill>
                <a:schemeClr val="tx2"/>
              </a:solidFill>
              <a:cs typeface="Arial"/>
            </a:endParaRPr>
          </a:p>
        </p:txBody>
      </p:sp>
    </p:spTree>
    <p:extLst>
      <p:ext uri="{BB962C8B-B14F-4D97-AF65-F5344CB8AC3E}">
        <p14:creationId xmlns:p14="http://schemas.microsoft.com/office/powerpoint/2010/main" val="1346260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The rules for participation</a:t>
            </a:r>
          </a:p>
        </p:txBody>
      </p:sp>
      <p:sp>
        <p:nvSpPr>
          <p:cNvPr id="3" name="Subtitle 2"/>
          <p:cNvSpPr>
            <a:spLocks noGrp="1"/>
          </p:cNvSpPr>
          <p:nvPr>
            <p:ph type="subTitle" idx="1"/>
          </p:nvPr>
        </p:nvSpPr>
        <p:spPr/>
        <p:txBody>
          <a:bodyPr/>
          <a:lstStyle/>
          <a:p>
            <a:r>
              <a:rPr lang="en-GB"/>
              <a:t>Horizon Europe</a:t>
            </a:r>
          </a:p>
        </p:txBody>
      </p:sp>
    </p:spTree>
    <p:extLst>
      <p:ext uri="{BB962C8B-B14F-4D97-AF65-F5344CB8AC3E}">
        <p14:creationId xmlns:p14="http://schemas.microsoft.com/office/powerpoint/2010/main" val="8945439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a:spLocks noGrp="1"/>
          </p:cNvSpPr>
          <p:nvPr>
            <p:ph type="title"/>
          </p:nvPr>
        </p:nvSpPr>
        <p:spPr>
          <a:xfrm>
            <a:off x="1736434" y="482860"/>
            <a:ext cx="9617365" cy="564543"/>
          </a:xfrm>
        </p:spPr>
        <p:txBody>
          <a:bodyPr/>
          <a:lstStyle/>
          <a:p>
            <a:r>
              <a:rPr lang="en-GB"/>
              <a:t>Eligible Activities</a:t>
            </a:r>
            <a:endParaRPr lang="en-US"/>
          </a:p>
        </p:txBody>
      </p:sp>
      <p:grpSp>
        <p:nvGrpSpPr>
          <p:cNvPr id="19" name="Group 18"/>
          <p:cNvGrpSpPr/>
          <p:nvPr/>
        </p:nvGrpSpPr>
        <p:grpSpPr>
          <a:xfrm>
            <a:off x="838200" y="333131"/>
            <a:ext cx="864000" cy="864000"/>
            <a:chOff x="8937971" y="3722100"/>
            <a:chExt cx="864000" cy="864000"/>
          </a:xfrm>
        </p:grpSpPr>
        <p:sp>
          <p:nvSpPr>
            <p:cNvPr id="20" name="Oval 19"/>
            <p:cNvSpPr/>
            <p:nvPr/>
          </p:nvSpPr>
          <p:spPr>
            <a:xfrm>
              <a:off x="8937971" y="3722100"/>
              <a:ext cx="864000" cy="86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2206" y="3756335"/>
              <a:ext cx="795530" cy="795530"/>
            </a:xfrm>
            <a:prstGeom prst="rect">
              <a:avLst/>
            </a:prstGeom>
          </p:spPr>
        </p:pic>
      </p:grpSp>
      <p:sp>
        <p:nvSpPr>
          <p:cNvPr id="23" name="Text Placeholder 2"/>
          <p:cNvSpPr txBox="1">
            <a:spLocks/>
          </p:cNvSpPr>
          <p:nvPr/>
        </p:nvSpPr>
        <p:spPr>
          <a:xfrm>
            <a:off x="838199" y="1631232"/>
            <a:ext cx="10515600" cy="4109303"/>
          </a:xfrm>
          <a:prstGeom prst="rect">
            <a:avLst/>
          </a:prstGeom>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US" sz="2000">
                <a:solidFill>
                  <a:schemeClr val="tx2"/>
                </a:solidFill>
              </a:rPr>
              <a:t>Eligible activities are the ones described in the call conditions</a:t>
            </a:r>
          </a:p>
          <a:p>
            <a:pPr lvl="1">
              <a:spcBef>
                <a:spcPts val="600"/>
              </a:spcBef>
              <a:buClr>
                <a:schemeClr val="accent2"/>
              </a:buClr>
            </a:pPr>
            <a:endParaRPr lang="en-US" sz="2000" b="0">
              <a:solidFill>
                <a:schemeClr val="tx1"/>
              </a:solidFill>
            </a:endParaRPr>
          </a:p>
          <a:p>
            <a:pPr lvl="1">
              <a:spcBef>
                <a:spcPts val="600"/>
              </a:spcBef>
              <a:buClr>
                <a:schemeClr val="accent2"/>
              </a:buClr>
            </a:pPr>
            <a:r>
              <a:rPr lang="en-US" sz="2000" b="0">
                <a:solidFill>
                  <a:schemeClr val="tx1"/>
                </a:solidFill>
              </a:rPr>
              <a:t>Activities must </a:t>
            </a:r>
            <a:r>
              <a:rPr lang="en-US" sz="2000"/>
              <a:t>focus exclusively on civil applications </a:t>
            </a:r>
            <a:r>
              <a:rPr lang="en-US" sz="2000" b="0">
                <a:solidFill>
                  <a:schemeClr val="tx1"/>
                </a:solidFill>
              </a:rPr>
              <a:t>and </a:t>
            </a:r>
            <a:r>
              <a:rPr lang="en-US" sz="2000" u="sng"/>
              <a:t>must not</a:t>
            </a:r>
            <a:r>
              <a:rPr lang="en-US" sz="2000" b="0">
                <a:solidFill>
                  <a:schemeClr val="tx1"/>
                </a:solidFill>
              </a:rPr>
              <a:t>: </a:t>
            </a:r>
          </a:p>
          <a:p>
            <a:pPr marL="342900" lvl="1" indent="-342900">
              <a:spcBef>
                <a:spcPts val="600"/>
              </a:spcBef>
              <a:buClr>
                <a:schemeClr val="accent2"/>
              </a:buClr>
              <a:buFont typeface="Arial" panose="020B0604020202020204" pitchFamily="34" charset="0"/>
              <a:buChar char="●"/>
            </a:pPr>
            <a:r>
              <a:rPr lang="en-US" b="0">
                <a:solidFill>
                  <a:schemeClr val="tx1"/>
                </a:solidFill>
              </a:rPr>
              <a:t>aim at human cloning for reproductive purposes; </a:t>
            </a:r>
          </a:p>
          <a:p>
            <a:pPr marL="342900" lvl="1" indent="-342900">
              <a:spcBef>
                <a:spcPts val="600"/>
              </a:spcBef>
              <a:buClr>
                <a:schemeClr val="accent2"/>
              </a:buClr>
              <a:buFont typeface="Arial" panose="020B0604020202020204" pitchFamily="34" charset="0"/>
              <a:buChar char="●"/>
            </a:pPr>
            <a:r>
              <a:rPr lang="en-US" b="0">
                <a:solidFill>
                  <a:schemeClr val="tx1"/>
                </a:solidFill>
              </a:rPr>
              <a:t>intend to modify the genetic heritage of human beings which could make such changes heritable (except for research relating to cancer treatment of the gonads, which may be financed);</a:t>
            </a:r>
          </a:p>
          <a:p>
            <a:pPr marL="342900" lvl="1" indent="-342900">
              <a:spcBef>
                <a:spcPts val="600"/>
              </a:spcBef>
              <a:buClr>
                <a:schemeClr val="accent2"/>
              </a:buClr>
              <a:buFont typeface="Arial" panose="020B0604020202020204" pitchFamily="34" charset="0"/>
              <a:buChar char="●"/>
            </a:pPr>
            <a:r>
              <a:rPr lang="en-US" b="0">
                <a:solidFill>
                  <a:schemeClr val="tx1"/>
                </a:solidFill>
              </a:rPr>
              <a:t>intend to create human embryos solely for the purpose of research, or for the purpose of stem cell procurement, including by means of somatic cell nuclear transfer;</a:t>
            </a:r>
          </a:p>
          <a:p>
            <a:pPr marL="342900" lvl="1" indent="-342900">
              <a:spcBef>
                <a:spcPts val="600"/>
              </a:spcBef>
              <a:buClr>
                <a:schemeClr val="accent2"/>
              </a:buClr>
              <a:buFont typeface="Arial" panose="020B0604020202020204" pitchFamily="34" charset="0"/>
              <a:buChar char="●"/>
            </a:pPr>
            <a:r>
              <a:rPr lang="en-US" b="0">
                <a:solidFill>
                  <a:schemeClr val="tx1"/>
                </a:solidFill>
              </a:rPr>
              <a:t>lead to the destruction of human embryos.</a:t>
            </a:r>
          </a:p>
          <a:p>
            <a:pPr lvl="1"/>
            <a:endParaRPr lang="fr-BE" sz="1200" b="0">
              <a:solidFill>
                <a:schemeClr val="tx1"/>
              </a:solidFill>
            </a:endParaRPr>
          </a:p>
        </p:txBody>
      </p:sp>
    </p:spTree>
    <p:extLst>
      <p:ext uri="{BB962C8B-B14F-4D97-AF65-F5344CB8AC3E}">
        <p14:creationId xmlns:p14="http://schemas.microsoft.com/office/powerpoint/2010/main" val="1867411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p:nvPr/>
        </p:nvSpPr>
        <p:spPr>
          <a:xfrm>
            <a:off x="827220" y="1053622"/>
            <a:ext cx="1392284" cy="1392284"/>
          </a:xfrm>
          <a:prstGeom prst="ellipse">
            <a:avLst/>
          </a:prstGeom>
          <a:solidFill>
            <a:schemeClr val="accent4"/>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sz="1200"/>
              <a:t>Research and innovation action (RIA)</a:t>
            </a:r>
          </a:p>
        </p:txBody>
      </p:sp>
      <p:sp>
        <p:nvSpPr>
          <p:cNvPr id="13" name="Oval 12"/>
          <p:cNvSpPr/>
          <p:nvPr/>
        </p:nvSpPr>
        <p:spPr>
          <a:xfrm>
            <a:off x="827220" y="2327021"/>
            <a:ext cx="1392284" cy="1392284"/>
          </a:xfrm>
          <a:prstGeom prst="ellipse">
            <a:avLst/>
          </a:prstGeom>
          <a:solidFill>
            <a:schemeClr val="tx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sz="1200"/>
              <a:t>Innovation action (IA)</a:t>
            </a:r>
          </a:p>
        </p:txBody>
      </p:sp>
      <p:sp>
        <p:nvSpPr>
          <p:cNvPr id="14" name="Oval 13"/>
          <p:cNvSpPr/>
          <p:nvPr/>
        </p:nvSpPr>
        <p:spPr>
          <a:xfrm>
            <a:off x="827220" y="3600420"/>
            <a:ext cx="1392284" cy="1392284"/>
          </a:xfrm>
          <a:prstGeom prst="ellipse">
            <a:avLst/>
          </a:prstGeom>
          <a:solidFill>
            <a:schemeClr val="accent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sz="1100"/>
              <a:t>Coordination and support actions (CSA)</a:t>
            </a:r>
          </a:p>
        </p:txBody>
      </p:sp>
      <p:sp>
        <p:nvSpPr>
          <p:cNvPr id="12" name="Oval 11"/>
          <p:cNvSpPr/>
          <p:nvPr/>
        </p:nvSpPr>
        <p:spPr>
          <a:xfrm>
            <a:off x="827220" y="4873819"/>
            <a:ext cx="1392284" cy="1392284"/>
          </a:xfrm>
          <a:prstGeom prst="ellipse">
            <a:avLst/>
          </a:prstGeom>
          <a:solidFill>
            <a:schemeClr val="accent3"/>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sz="1200"/>
              <a:t>Programme co-fund actions (</a:t>
            </a:r>
            <a:r>
              <a:rPr lang="en-GB" sz="1200" err="1"/>
              <a:t>CoFund</a:t>
            </a:r>
            <a:r>
              <a:rPr lang="en-GB" sz="1200"/>
              <a:t>)</a:t>
            </a:r>
          </a:p>
        </p:txBody>
      </p:sp>
      <p:sp>
        <p:nvSpPr>
          <p:cNvPr id="18" name="Oval 17"/>
          <p:cNvSpPr/>
          <p:nvPr/>
        </p:nvSpPr>
        <p:spPr>
          <a:xfrm>
            <a:off x="6492803" y="1053622"/>
            <a:ext cx="1392284" cy="1392284"/>
          </a:xfrm>
          <a:prstGeom prst="ellipse">
            <a:avLst/>
          </a:prstGeom>
          <a:solidFill>
            <a:schemeClr val="accent6"/>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US" sz="1200"/>
              <a:t>Innovation and market deployment actions (IMDA)</a:t>
            </a:r>
            <a:endParaRPr lang="en-GB" sz="1200"/>
          </a:p>
        </p:txBody>
      </p:sp>
      <p:sp>
        <p:nvSpPr>
          <p:cNvPr id="16" name="Title 1"/>
          <p:cNvSpPr>
            <a:spLocks noGrp="1"/>
          </p:cNvSpPr>
          <p:nvPr>
            <p:ph type="title"/>
          </p:nvPr>
        </p:nvSpPr>
        <p:spPr>
          <a:xfrm>
            <a:off x="800633" y="413849"/>
            <a:ext cx="9617365" cy="405661"/>
          </a:xfrm>
        </p:spPr>
        <p:txBody>
          <a:bodyPr/>
          <a:lstStyle/>
          <a:p>
            <a:r>
              <a:rPr lang="en-GB" sz="2000">
                <a:solidFill>
                  <a:schemeClr val="tx2"/>
                </a:solidFill>
                <a:latin typeface="+mn-lt"/>
                <a:ea typeface="+mn-ea"/>
                <a:cs typeface="+mn-cs"/>
              </a:rPr>
              <a:t>Activities eligible for funding – Type of actions</a:t>
            </a:r>
          </a:p>
        </p:txBody>
      </p:sp>
      <p:sp>
        <p:nvSpPr>
          <p:cNvPr id="5" name="TextBox 4"/>
          <p:cNvSpPr txBox="1"/>
          <p:nvPr/>
        </p:nvSpPr>
        <p:spPr>
          <a:xfrm>
            <a:off x="2428644" y="1253430"/>
            <a:ext cx="2866610" cy="830997"/>
          </a:xfrm>
          <a:prstGeom prst="rect">
            <a:avLst/>
          </a:prstGeom>
          <a:noFill/>
        </p:spPr>
        <p:txBody>
          <a:bodyPr wrap="square" rtlCol="0">
            <a:spAutoFit/>
          </a:bodyPr>
          <a:lstStyle/>
          <a:p>
            <a:r>
              <a:rPr lang="en-GB" sz="1200"/>
              <a:t>Activities to establish new knowledge or to explore the feasibility of a new or improved technology, product, process, service or solution.</a:t>
            </a:r>
            <a:endParaRPr lang="fr-BE" sz="1200"/>
          </a:p>
        </p:txBody>
      </p:sp>
      <p:cxnSp>
        <p:nvCxnSpPr>
          <p:cNvPr id="24" name="Straight Connector 23"/>
          <p:cNvCxnSpPr/>
          <p:nvPr/>
        </p:nvCxnSpPr>
        <p:spPr>
          <a:xfrm flipH="1" flipV="1">
            <a:off x="2532082" y="2328366"/>
            <a:ext cx="2654959" cy="1904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433980" y="2608210"/>
            <a:ext cx="2861274" cy="830997"/>
          </a:xfrm>
          <a:prstGeom prst="rect">
            <a:avLst/>
          </a:prstGeom>
          <a:noFill/>
        </p:spPr>
        <p:txBody>
          <a:bodyPr wrap="square" rtlCol="0">
            <a:spAutoFit/>
          </a:bodyPr>
          <a:lstStyle/>
          <a:p>
            <a:r>
              <a:rPr lang="en-US" sz="1200"/>
              <a:t>Activities to produce plans and arrangements or designs for new, altered or improved products, processes or services.</a:t>
            </a:r>
            <a:endParaRPr lang="fr-BE" sz="1200"/>
          </a:p>
        </p:txBody>
      </p:sp>
      <p:sp>
        <p:nvSpPr>
          <p:cNvPr id="27" name="TextBox 26"/>
          <p:cNvSpPr txBox="1"/>
          <p:nvPr/>
        </p:nvSpPr>
        <p:spPr>
          <a:xfrm>
            <a:off x="2428644" y="3881063"/>
            <a:ext cx="3095778" cy="830997"/>
          </a:xfrm>
          <a:prstGeom prst="rect">
            <a:avLst/>
          </a:prstGeom>
          <a:noFill/>
        </p:spPr>
        <p:txBody>
          <a:bodyPr wrap="square" rtlCol="0">
            <a:spAutoFit/>
          </a:bodyPr>
          <a:lstStyle/>
          <a:p>
            <a:r>
              <a:rPr lang="en-US" sz="1200"/>
              <a:t>Activities that contribute to the objectives of Horizon Europe. This excludes R&amp;I activities, except for ‘Widening participation and spreading excellence’</a:t>
            </a:r>
            <a:endParaRPr lang="fr-BE" sz="1200"/>
          </a:p>
        </p:txBody>
      </p:sp>
      <p:sp>
        <p:nvSpPr>
          <p:cNvPr id="29" name="TextBox 28"/>
          <p:cNvSpPr txBox="1"/>
          <p:nvPr/>
        </p:nvSpPr>
        <p:spPr>
          <a:xfrm>
            <a:off x="2428644" y="5154462"/>
            <a:ext cx="3013974" cy="830997"/>
          </a:xfrm>
          <a:prstGeom prst="rect">
            <a:avLst/>
          </a:prstGeom>
          <a:noFill/>
        </p:spPr>
        <p:txBody>
          <a:bodyPr wrap="square" rtlCol="0">
            <a:spAutoFit/>
          </a:bodyPr>
          <a:lstStyle/>
          <a:p>
            <a:r>
              <a:rPr lang="en-US" sz="1200"/>
              <a:t>A programme of activities established or implemented by legal entities managing or funding R&amp;I programmes, other than EU funding bodies.</a:t>
            </a:r>
            <a:endParaRPr lang="fr-BE" sz="1200"/>
          </a:p>
        </p:txBody>
      </p:sp>
      <p:cxnSp>
        <p:nvCxnSpPr>
          <p:cNvPr id="30" name="Straight Connector 29"/>
          <p:cNvCxnSpPr/>
          <p:nvPr/>
        </p:nvCxnSpPr>
        <p:spPr>
          <a:xfrm>
            <a:off x="7056187" y="4639352"/>
            <a:ext cx="0" cy="1384995"/>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8208958" y="1290079"/>
            <a:ext cx="3166178" cy="646331"/>
          </a:xfrm>
          <a:prstGeom prst="rect">
            <a:avLst/>
          </a:prstGeom>
          <a:noFill/>
        </p:spPr>
        <p:txBody>
          <a:bodyPr wrap="square" rtlCol="0">
            <a:spAutoFit/>
          </a:bodyPr>
          <a:lstStyle/>
          <a:p>
            <a:r>
              <a:rPr lang="en-US" sz="1200"/>
              <a:t>Activities that embed an innovation action and other activities necessary to deploy an innovation on the market. (EIC) </a:t>
            </a:r>
            <a:endParaRPr lang="fr-BE" sz="1200"/>
          </a:p>
        </p:txBody>
      </p:sp>
      <p:sp>
        <p:nvSpPr>
          <p:cNvPr id="34" name="TextBox 33"/>
          <p:cNvSpPr txBox="1"/>
          <p:nvPr/>
        </p:nvSpPr>
        <p:spPr>
          <a:xfrm>
            <a:off x="8208958" y="2513599"/>
            <a:ext cx="3239330" cy="1015663"/>
          </a:xfrm>
          <a:prstGeom prst="rect">
            <a:avLst/>
          </a:prstGeom>
          <a:noFill/>
        </p:spPr>
        <p:txBody>
          <a:bodyPr wrap="square" rtlCol="0">
            <a:spAutoFit/>
          </a:bodyPr>
          <a:lstStyle/>
          <a:p>
            <a:r>
              <a:rPr lang="en-US" sz="1200"/>
              <a:t>Activities that aim to improve the skills, knowledge and career prospects of researchers, based on mobility between countries and, if relevant, between sectors or disciplines. (MSCA)</a:t>
            </a:r>
            <a:endParaRPr lang="fr-BE" sz="1200"/>
          </a:p>
        </p:txBody>
      </p:sp>
      <p:sp>
        <p:nvSpPr>
          <p:cNvPr id="36" name="TextBox 35"/>
          <p:cNvSpPr txBox="1"/>
          <p:nvPr/>
        </p:nvSpPr>
        <p:spPr>
          <a:xfrm>
            <a:off x="8208958" y="3881063"/>
            <a:ext cx="3378984" cy="830997"/>
          </a:xfrm>
          <a:prstGeom prst="rect">
            <a:avLst/>
          </a:prstGeom>
          <a:noFill/>
        </p:spPr>
        <p:txBody>
          <a:bodyPr wrap="square" rtlCol="0">
            <a:spAutoFit/>
          </a:bodyPr>
          <a:lstStyle/>
          <a:p>
            <a:r>
              <a:rPr lang="en-US" sz="1200"/>
              <a:t>Activities that aim to help a buyers’ group to strengthen the public procurement of research, development, validation and, possibly, the first deployment of new solutions</a:t>
            </a:r>
            <a:endParaRPr lang="fr-BE" sz="1200"/>
          </a:p>
        </p:txBody>
      </p:sp>
      <p:sp>
        <p:nvSpPr>
          <p:cNvPr id="37" name="Oval 36"/>
          <p:cNvSpPr/>
          <p:nvPr/>
        </p:nvSpPr>
        <p:spPr>
          <a:xfrm>
            <a:off x="6471087" y="4873818"/>
            <a:ext cx="1392284" cy="1392284"/>
          </a:xfrm>
          <a:prstGeom prst="ellipse">
            <a:avLst/>
          </a:prstGeom>
          <a:solidFill>
            <a:schemeClr val="tx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lnSpc>
                <a:spcPts val="1800"/>
              </a:lnSpc>
              <a:spcBef>
                <a:spcPts val="0"/>
              </a:spcBef>
              <a:spcAft>
                <a:spcPts val="0"/>
              </a:spcAft>
            </a:pPr>
            <a:r>
              <a:rPr lang="en-GB" sz="1000"/>
              <a:t>Public procurement of innovative solutions actions (PPI) </a:t>
            </a:r>
          </a:p>
        </p:txBody>
      </p:sp>
      <p:cxnSp>
        <p:nvCxnSpPr>
          <p:cNvPr id="38" name="Straight Connector 37"/>
          <p:cNvCxnSpPr/>
          <p:nvPr/>
        </p:nvCxnSpPr>
        <p:spPr>
          <a:xfrm flipH="1" flipV="1">
            <a:off x="2521657" y="3574810"/>
            <a:ext cx="2654959" cy="1904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flipV="1">
            <a:off x="2521656" y="4873819"/>
            <a:ext cx="2654959" cy="1904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flipV="1">
            <a:off x="8309542" y="2306249"/>
            <a:ext cx="2654959" cy="1904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6492803" y="2325289"/>
            <a:ext cx="1392284" cy="1392284"/>
          </a:xfrm>
          <a:prstGeom prst="ellipse">
            <a:avLst/>
          </a:prstGeom>
          <a:solidFill>
            <a:schemeClr val="accent5"/>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US" sz="1200"/>
              <a:t>Training and mobility actions (TMA)</a:t>
            </a:r>
            <a:endParaRPr lang="en-GB" sz="1200"/>
          </a:p>
        </p:txBody>
      </p:sp>
      <p:sp>
        <p:nvSpPr>
          <p:cNvPr id="42" name="Oval 41"/>
          <p:cNvSpPr/>
          <p:nvPr/>
        </p:nvSpPr>
        <p:spPr>
          <a:xfrm>
            <a:off x="6492803" y="3596956"/>
            <a:ext cx="1392284" cy="1392284"/>
          </a:xfrm>
          <a:prstGeom prst="ellipse">
            <a:avLst/>
          </a:prstGeom>
          <a:solidFill>
            <a:schemeClr val="accent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lnSpc>
                <a:spcPts val="1800"/>
              </a:lnSpc>
              <a:spcBef>
                <a:spcPts val="0"/>
              </a:spcBef>
              <a:spcAft>
                <a:spcPts val="0"/>
              </a:spcAft>
            </a:pPr>
            <a:r>
              <a:rPr lang="en-GB" sz="1000"/>
              <a:t>Pre-commercial procurement actions/ (PCP) </a:t>
            </a:r>
          </a:p>
        </p:txBody>
      </p:sp>
      <p:sp>
        <p:nvSpPr>
          <p:cNvPr id="43" name="Oval 42"/>
          <p:cNvSpPr/>
          <p:nvPr/>
        </p:nvSpPr>
        <p:spPr>
          <a:xfrm>
            <a:off x="6492803" y="4868623"/>
            <a:ext cx="1392284" cy="1392284"/>
          </a:xfrm>
          <a:prstGeom prst="ellipse">
            <a:avLst/>
          </a:prstGeom>
          <a:solidFill>
            <a:schemeClr val="tx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lnSpc>
                <a:spcPts val="1800"/>
              </a:lnSpc>
              <a:spcBef>
                <a:spcPts val="0"/>
              </a:spcBef>
              <a:spcAft>
                <a:spcPts val="0"/>
              </a:spcAft>
            </a:pPr>
            <a:r>
              <a:rPr lang="en-GB" sz="1000"/>
              <a:t>Public procurement of innovative solutions actions (PPI) </a:t>
            </a:r>
          </a:p>
        </p:txBody>
      </p:sp>
      <p:cxnSp>
        <p:nvCxnSpPr>
          <p:cNvPr id="44" name="Straight Connector 43"/>
          <p:cNvCxnSpPr/>
          <p:nvPr/>
        </p:nvCxnSpPr>
        <p:spPr>
          <a:xfrm flipH="1" flipV="1">
            <a:off x="8309541" y="3584330"/>
            <a:ext cx="2654959" cy="1904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flipV="1">
            <a:off x="8309541" y="4892859"/>
            <a:ext cx="2654959" cy="1904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8208958" y="5149266"/>
            <a:ext cx="3051600" cy="646331"/>
          </a:xfrm>
          <a:prstGeom prst="rect">
            <a:avLst/>
          </a:prstGeom>
          <a:noFill/>
        </p:spPr>
        <p:txBody>
          <a:bodyPr wrap="square" rtlCol="0">
            <a:spAutoFit/>
          </a:bodyPr>
          <a:lstStyle/>
          <a:p>
            <a:r>
              <a:rPr lang="en-US" sz="1200"/>
              <a:t>Activities that aim to strengthen the ability of a buyers’ group to deploy innovative solutions early  </a:t>
            </a:r>
            <a:endParaRPr lang="fr-BE" sz="1200"/>
          </a:p>
        </p:txBody>
      </p:sp>
    </p:spTree>
    <p:extLst>
      <p:ext uri="{BB962C8B-B14F-4D97-AF65-F5344CB8AC3E}">
        <p14:creationId xmlns:p14="http://schemas.microsoft.com/office/powerpoint/2010/main" val="29763405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6434" y="482860"/>
            <a:ext cx="9617365" cy="564543"/>
          </a:xfrm>
        </p:spPr>
        <p:txBody>
          <a:bodyPr/>
          <a:lstStyle/>
          <a:p>
            <a:r>
              <a:rPr lang="en-GB" sz="3600"/>
              <a:t>Eligibility</a:t>
            </a:r>
            <a:r>
              <a:rPr lang="en-GB"/>
              <a:t> conditions</a:t>
            </a:r>
            <a:endParaRPr lang="en-GB" sz="3600"/>
          </a:p>
        </p:txBody>
      </p:sp>
      <p:sp>
        <p:nvSpPr>
          <p:cNvPr id="6" name="Text Placeholder 2"/>
          <p:cNvSpPr txBox="1">
            <a:spLocks/>
          </p:cNvSpPr>
          <p:nvPr/>
        </p:nvSpPr>
        <p:spPr>
          <a:xfrm>
            <a:off x="838199" y="1546733"/>
            <a:ext cx="10515600" cy="4346069"/>
          </a:xfrm>
          <a:prstGeom prst="rect">
            <a:avLst/>
          </a:prstGeom>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buClr>
                <a:schemeClr val="accent2"/>
              </a:buClr>
            </a:pPr>
            <a:r>
              <a:rPr lang="en-US" sz="2000">
                <a:solidFill>
                  <a:schemeClr val="tx2"/>
                </a:solidFill>
              </a:rPr>
              <a:t>Consortium composition (collaborative projects)</a:t>
            </a:r>
          </a:p>
          <a:p>
            <a:pPr lvl="1">
              <a:buClr>
                <a:schemeClr val="accent2"/>
              </a:buClr>
            </a:pPr>
            <a:r>
              <a:rPr lang="en-US" sz="2000" b="0">
                <a:solidFill>
                  <a:schemeClr val="tx1"/>
                </a:solidFill>
              </a:rPr>
              <a:t>At least three legal entities independent from each other and each established in a </a:t>
            </a:r>
          </a:p>
          <a:p>
            <a:pPr lvl="1">
              <a:buClr>
                <a:schemeClr val="accent2"/>
              </a:buClr>
            </a:pPr>
            <a:r>
              <a:rPr lang="en-US" sz="2000" b="0">
                <a:solidFill>
                  <a:schemeClr val="tx1"/>
                </a:solidFill>
              </a:rPr>
              <a:t>different country as follows</a:t>
            </a:r>
            <a:r>
              <a:rPr lang="en-US" sz="2000">
                <a:solidFill>
                  <a:schemeClr val="tx2"/>
                </a:solidFill>
              </a:rPr>
              <a:t>:</a:t>
            </a:r>
          </a:p>
          <a:p>
            <a:pPr marL="342900" lvl="1" indent="-342900">
              <a:spcBef>
                <a:spcPts val="600"/>
              </a:spcBef>
              <a:buClr>
                <a:schemeClr val="accent2"/>
              </a:buClr>
              <a:buFont typeface="Arial" panose="020B0604020202020204" pitchFamily="34" charset="0"/>
              <a:buChar char="●"/>
            </a:pPr>
            <a:r>
              <a:rPr lang="en-US" sz="2000" b="0">
                <a:solidFill>
                  <a:schemeClr val="tx1"/>
                </a:solidFill>
              </a:rPr>
              <a:t>at least one independent legal entity established in a Member State, and</a:t>
            </a:r>
          </a:p>
          <a:p>
            <a:pPr marL="342900" lvl="1" indent="-342900">
              <a:buClr>
                <a:schemeClr val="accent2"/>
              </a:buClr>
              <a:buFont typeface="Arial" panose="020B0604020202020204" pitchFamily="34" charset="0"/>
              <a:buChar char="●"/>
            </a:pPr>
            <a:r>
              <a:rPr lang="en-US" sz="2000" b="0">
                <a:solidFill>
                  <a:schemeClr val="tx1"/>
                </a:solidFill>
              </a:rPr>
              <a:t>at least two other independent legal entities each established either in a different Member State or an Associated Country.</a:t>
            </a:r>
          </a:p>
          <a:p>
            <a:pPr lvl="1"/>
            <a:endParaRPr lang="en-US" sz="2000">
              <a:solidFill>
                <a:schemeClr val="tx2"/>
              </a:solidFill>
            </a:endParaRPr>
          </a:p>
          <a:p>
            <a:pPr lvl="1"/>
            <a:r>
              <a:rPr lang="en-US" sz="2000">
                <a:solidFill>
                  <a:schemeClr val="tx2"/>
                </a:solidFill>
              </a:rPr>
              <a:t>Gender Equality Plan</a:t>
            </a:r>
            <a:endParaRPr lang="en-GB" sz="2000" b="1">
              <a:solidFill>
                <a:schemeClr val="tx2"/>
              </a:solidFill>
            </a:endParaRPr>
          </a:p>
          <a:p>
            <a:pPr lvl="1">
              <a:spcBef>
                <a:spcPts val="600"/>
              </a:spcBef>
            </a:pPr>
            <a:r>
              <a:rPr lang="en-US" sz="2000" b="0">
                <a:solidFill>
                  <a:schemeClr val="tx1"/>
                </a:solidFill>
              </a:rPr>
              <a:t>Participants that are public bodies, research organisations or higher education establishments from Members States and Associated countries </a:t>
            </a:r>
            <a:r>
              <a:rPr lang="en-US" sz="2000"/>
              <a:t>must have a gender equality plan</a:t>
            </a:r>
            <a:r>
              <a:rPr lang="en-US" sz="2000" b="0">
                <a:solidFill>
                  <a:schemeClr val="tx1"/>
                </a:solidFill>
              </a:rPr>
              <a:t>, covering minimum process-related requirements.</a:t>
            </a:r>
          </a:p>
          <a:p>
            <a:pPr marL="342900" lvl="1" indent="-342900">
              <a:spcBef>
                <a:spcPts val="600"/>
              </a:spcBef>
              <a:buClr>
                <a:schemeClr val="accent2"/>
              </a:buClr>
              <a:buFont typeface="Arial" panose="020B0604020202020204" pitchFamily="34" charset="0"/>
              <a:buChar char="●"/>
            </a:pPr>
            <a:r>
              <a:rPr lang="en-US" sz="2000" b="0">
                <a:solidFill>
                  <a:schemeClr val="tx1"/>
                </a:solidFill>
              </a:rPr>
              <a:t>A self-declaration will be requested at proposal stage (for all types of participants).</a:t>
            </a:r>
          </a:p>
          <a:p>
            <a:pPr marL="342900" lvl="1" indent="-342900">
              <a:buClr>
                <a:schemeClr val="accent2"/>
              </a:buClr>
              <a:buFont typeface="Arial" panose="020B0604020202020204" pitchFamily="34" charset="0"/>
              <a:buChar char="●"/>
            </a:pPr>
            <a:r>
              <a:rPr lang="en-US" sz="2000" b="0">
                <a:solidFill>
                  <a:schemeClr val="tx1"/>
                </a:solidFill>
              </a:rPr>
              <a:t>Included in the entity validation process (based on self-declaration)</a:t>
            </a:r>
            <a:endParaRPr lang="fr-BE" sz="2000" b="0">
              <a:solidFill>
                <a:schemeClr val="tx1"/>
              </a:solidFill>
            </a:endParaRPr>
          </a:p>
          <a:p>
            <a:pPr lvl="1">
              <a:buClr>
                <a:schemeClr val="accent2"/>
              </a:buClr>
            </a:pPr>
            <a:endParaRPr lang="en-GB" sz="2000" b="0">
              <a:solidFill>
                <a:schemeClr val="tx1"/>
              </a:solidFill>
            </a:endParaRPr>
          </a:p>
          <a:p>
            <a:pPr lvl="1">
              <a:buClr>
                <a:schemeClr val="accent2"/>
              </a:buClr>
            </a:pPr>
            <a:endParaRPr lang="fr-BE" sz="2000" b="0">
              <a:solidFill>
                <a:schemeClr val="tx1"/>
              </a:solidFill>
            </a:endParaRPr>
          </a:p>
        </p:txBody>
      </p:sp>
      <p:grpSp>
        <p:nvGrpSpPr>
          <p:cNvPr id="17" name="Group 16"/>
          <p:cNvGrpSpPr/>
          <p:nvPr/>
        </p:nvGrpSpPr>
        <p:grpSpPr>
          <a:xfrm>
            <a:off x="838199" y="333131"/>
            <a:ext cx="864000" cy="864000"/>
            <a:chOff x="5597465" y="3720615"/>
            <a:chExt cx="864000" cy="864000"/>
          </a:xfrm>
        </p:grpSpPr>
        <p:sp>
          <p:nvSpPr>
            <p:cNvPr id="18" name="Oval 17"/>
            <p:cNvSpPr/>
            <p:nvPr/>
          </p:nvSpPr>
          <p:spPr>
            <a:xfrm>
              <a:off x="5597465" y="3720615"/>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1700" y="3754850"/>
              <a:ext cx="795530" cy="795530"/>
            </a:xfrm>
            <a:prstGeom prst="rect">
              <a:avLst/>
            </a:prstGeom>
          </p:spPr>
        </p:pic>
      </p:grpSp>
    </p:spTree>
    <p:extLst>
      <p:ext uri="{BB962C8B-B14F-4D97-AF65-F5344CB8AC3E}">
        <p14:creationId xmlns:p14="http://schemas.microsoft.com/office/powerpoint/2010/main" val="3217266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p:cNvSpPr txBox="1">
            <a:spLocks/>
          </p:cNvSpPr>
          <p:nvPr/>
        </p:nvSpPr>
        <p:spPr>
          <a:xfrm>
            <a:off x="838199" y="3569733"/>
            <a:ext cx="10515600" cy="2849473"/>
          </a:xfrm>
          <a:prstGeom prst="rect">
            <a:avLst/>
          </a:prstGeom>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spcBef>
                <a:spcPts val="1200"/>
              </a:spcBef>
              <a:buClr>
                <a:schemeClr val="accent2"/>
              </a:buClr>
            </a:pPr>
            <a:r>
              <a:rPr lang="en-US" sz="1600">
                <a:solidFill>
                  <a:schemeClr val="tx2"/>
                </a:solidFill>
              </a:rPr>
              <a:t>Specific cases</a:t>
            </a:r>
          </a:p>
          <a:p>
            <a:pPr marL="342900" lvl="1" indent="-342900">
              <a:spcBef>
                <a:spcPts val="600"/>
              </a:spcBef>
              <a:buClr>
                <a:schemeClr val="accent2"/>
              </a:buClr>
              <a:buFont typeface="Arial" panose="020B0604020202020204" pitchFamily="34" charset="0"/>
              <a:buChar char="●"/>
            </a:pPr>
            <a:r>
              <a:rPr lang="en-US" sz="1400" b="0">
                <a:solidFill>
                  <a:schemeClr val="tx1"/>
                </a:solidFill>
              </a:rPr>
              <a:t>Joint Research Center (JRC), if provided for in the specific call/topic conditions, applicants may include in their proposals the possible contribution of the JRC, but the JRC does not participate in the preparation and submission of the proposal. If the proposal is retained the JRC may accede to the grant agreement as beneficiary requesting zero funding or participate as an associated partner and would accede to the consortium as a member.</a:t>
            </a:r>
          </a:p>
          <a:p>
            <a:pPr marL="342900" lvl="1" indent="-342900">
              <a:spcBef>
                <a:spcPts val="600"/>
              </a:spcBef>
              <a:buClr>
                <a:schemeClr val="accent2"/>
              </a:buClr>
              <a:buFont typeface="Arial" panose="020B0604020202020204" pitchFamily="34" charset="0"/>
              <a:buChar char="●"/>
            </a:pPr>
            <a:r>
              <a:rPr lang="en-US" sz="1400" b="0">
                <a:solidFill>
                  <a:schemeClr val="tx1"/>
                </a:solidFill>
              </a:rPr>
              <a:t>Legal entities established in China are not eligible to participate in Horizon Europe Innovation Actions in any capacity (unless exceptions). </a:t>
            </a:r>
          </a:p>
          <a:p>
            <a:pPr marL="342900" lvl="1" indent="-342900">
              <a:spcBef>
                <a:spcPts val="600"/>
              </a:spcBef>
              <a:buClr>
                <a:schemeClr val="accent2"/>
              </a:buClr>
              <a:buFont typeface="Arial" panose="020B0604020202020204" pitchFamily="34" charset="0"/>
              <a:buChar char="●"/>
            </a:pPr>
            <a:r>
              <a:rPr lang="en-US" sz="1400" b="0">
                <a:solidFill>
                  <a:schemeClr val="tx1"/>
                </a:solidFill>
              </a:rPr>
              <a:t>Restrictions on participation for actions related to EU strategic assets interests, autonomy or security, as laid down in the call/topic text. </a:t>
            </a:r>
          </a:p>
          <a:p>
            <a:pPr marL="342900" lvl="1" indent="-342900">
              <a:spcBef>
                <a:spcPts val="600"/>
              </a:spcBef>
              <a:buClr>
                <a:schemeClr val="accent2"/>
              </a:buClr>
              <a:buFont typeface="Arial" panose="020B0604020202020204" pitchFamily="34" charset="0"/>
              <a:buChar char="●"/>
            </a:pPr>
            <a:r>
              <a:rPr lang="en-US" sz="1400" b="0">
                <a:solidFill>
                  <a:schemeClr val="tx1"/>
                </a:solidFill>
              </a:rPr>
              <a:t>Ad-hoc measures or sanctions (e.g. Legal entities established in Russia, Belarus, or in non-government-controlled territories of Ukraine are currently not eligible to participate, unless exceptions).</a:t>
            </a:r>
          </a:p>
        </p:txBody>
      </p:sp>
      <p:sp>
        <p:nvSpPr>
          <p:cNvPr id="12" name="Title 1"/>
          <p:cNvSpPr>
            <a:spLocks noGrp="1"/>
          </p:cNvSpPr>
          <p:nvPr>
            <p:ph type="title"/>
          </p:nvPr>
        </p:nvSpPr>
        <p:spPr>
          <a:xfrm>
            <a:off x="838200" y="482860"/>
            <a:ext cx="10515600" cy="564543"/>
          </a:xfrm>
        </p:spPr>
        <p:txBody>
          <a:bodyPr/>
          <a:lstStyle/>
          <a:p>
            <a:r>
              <a:rPr lang="en-US" sz="3200">
                <a:solidFill>
                  <a:schemeClr val="tx2"/>
                </a:solidFill>
                <a:latin typeface="+mn-lt"/>
                <a:ea typeface="+mn-ea"/>
                <a:cs typeface="+mn-cs"/>
              </a:rPr>
              <a:t>Who is eligible to participate?</a:t>
            </a:r>
            <a:endParaRPr lang="en-GB" sz="3200">
              <a:solidFill>
                <a:schemeClr val="tx2"/>
              </a:solidFill>
              <a:latin typeface="+mn-lt"/>
              <a:ea typeface="+mn-ea"/>
              <a:cs typeface="+mn-cs"/>
            </a:endParaRPr>
          </a:p>
        </p:txBody>
      </p:sp>
      <p:sp>
        <p:nvSpPr>
          <p:cNvPr id="2" name="Text Placeholder 2">
            <a:extLst>
              <a:ext uri="{FF2B5EF4-FFF2-40B4-BE49-F238E27FC236}">
                <a16:creationId xmlns:a16="http://schemas.microsoft.com/office/drawing/2014/main" id="{916F8251-38B8-803B-B3E3-F4BDAB6551D6}"/>
              </a:ext>
            </a:extLst>
          </p:cNvPr>
          <p:cNvSpPr txBox="1">
            <a:spLocks/>
          </p:cNvSpPr>
          <p:nvPr/>
        </p:nvSpPr>
        <p:spPr>
          <a:xfrm>
            <a:off x="838199" y="1039454"/>
            <a:ext cx="10515600" cy="2451897"/>
          </a:xfrm>
          <a:prstGeom prst="rect">
            <a:avLst/>
          </a:prstGeom>
          <a:ln w="28575">
            <a:solidFill>
              <a:schemeClr val="accent4"/>
            </a:solidFill>
            <a:prstDash val="sysDot"/>
          </a:ln>
        </p:spPr>
        <p:txBody>
          <a:bodyPr vert="horz" lIns="91440" tIns="108000" rIns="91440" bIns="45720" rtlCol="0" anchor="t">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US" sz="2000">
                <a:solidFill>
                  <a:schemeClr val="tx2"/>
                </a:solidFill>
              </a:rPr>
              <a:t>General eligibility rule</a:t>
            </a:r>
          </a:p>
          <a:p>
            <a:pPr marL="342900" lvl="1" indent="-342900">
              <a:spcBef>
                <a:spcPts val="1200"/>
              </a:spcBef>
              <a:buClr>
                <a:schemeClr val="accent2"/>
              </a:buClr>
              <a:buFont typeface="Arial" panose="020B0604020202020204" pitchFamily="34" charset="0"/>
              <a:buChar char="●"/>
            </a:pPr>
            <a:r>
              <a:rPr lang="en-US" sz="2000" b="0">
                <a:solidFill>
                  <a:schemeClr val="tx1"/>
                </a:solidFill>
              </a:rPr>
              <a:t>Any legal entity, regardless of its place of establishment, including legal entities from non-associated third countries is eligible to participate (with specific exceptions, see below).</a:t>
            </a:r>
            <a:endParaRPr lang="en-US" sz="2000">
              <a:solidFill>
                <a:schemeClr val="tx1"/>
              </a:solidFill>
              <a:cs typeface="Arial"/>
            </a:endParaRPr>
          </a:p>
          <a:p>
            <a:pPr marL="342900" lvl="1" indent="-342900">
              <a:spcBef>
                <a:spcPts val="1200"/>
              </a:spcBef>
              <a:buClr>
                <a:schemeClr val="accent2"/>
              </a:buClr>
              <a:buFont typeface="Arial" panose="020B0604020202020204" pitchFamily="34" charset="0"/>
              <a:buChar char="●"/>
            </a:pPr>
            <a:r>
              <a:rPr lang="en-US" sz="2000" b="0">
                <a:solidFill>
                  <a:schemeClr val="tx1"/>
                </a:solidFill>
              </a:rPr>
              <a:t>Specific limitations to participation may be laid down in the call/topic conditions</a:t>
            </a:r>
            <a:endParaRPr lang="en-US" sz="2000" b="0">
              <a:solidFill>
                <a:schemeClr val="tx1"/>
              </a:solidFill>
              <a:cs typeface="Arial"/>
            </a:endParaRPr>
          </a:p>
          <a:p>
            <a:pPr lvl="1">
              <a:spcBef>
                <a:spcPts val="1200"/>
              </a:spcBef>
              <a:buClr>
                <a:srgbClr val="931680"/>
              </a:buClr>
            </a:pPr>
            <a:r>
              <a:rPr lang="en-US" sz="2000">
                <a:solidFill>
                  <a:srgbClr val="931680"/>
                </a:solidFill>
                <a:cs typeface="Arial"/>
              </a:rPr>
              <a:t>Being eligible to participate does not mean being eligible to receive funding! </a:t>
            </a:r>
            <a:endParaRPr lang="en-US" b="0">
              <a:solidFill>
                <a:schemeClr val="tx1"/>
              </a:solidFill>
              <a:cs typeface="Arial"/>
            </a:endParaRPr>
          </a:p>
          <a:p>
            <a:pPr lvl="1"/>
            <a:endParaRPr lang="fr-BE" sz="2000" b="0">
              <a:solidFill>
                <a:schemeClr val="tx1"/>
              </a:solidFill>
              <a:cs typeface="Arial"/>
            </a:endParaRPr>
          </a:p>
        </p:txBody>
      </p:sp>
      <p:sp>
        <p:nvSpPr>
          <p:cNvPr id="3" name="TextBox 2">
            <a:extLst>
              <a:ext uri="{FF2B5EF4-FFF2-40B4-BE49-F238E27FC236}">
                <a16:creationId xmlns:a16="http://schemas.microsoft.com/office/drawing/2014/main" id="{4E86F181-CE3C-83C4-DBF0-D465147EE3B0}"/>
              </a:ext>
            </a:extLst>
          </p:cNvPr>
          <p:cNvSpPr txBox="1"/>
          <p:nvPr/>
        </p:nvSpPr>
        <p:spPr>
          <a:xfrm>
            <a:off x="838199" y="6274643"/>
            <a:ext cx="8503290" cy="646331"/>
          </a:xfrm>
          <a:prstGeom prst="rect">
            <a:avLst/>
          </a:prstGeom>
          <a:noFill/>
        </p:spPr>
        <p:txBody>
          <a:bodyPr wrap="none" rtlCol="0">
            <a:spAutoFit/>
          </a:bodyPr>
          <a:lstStyle/>
          <a:p>
            <a:r>
              <a:rPr lang="fr-BE"/>
              <a:t>Check </a:t>
            </a:r>
            <a:r>
              <a:rPr lang="fr-BE">
                <a:hlinkClick r:id="rId2"/>
              </a:rPr>
              <a:t>HE Programme Guide </a:t>
            </a:r>
            <a:r>
              <a:rPr lang="fr-BE"/>
              <a:t> and </a:t>
            </a:r>
            <a:r>
              <a:rPr lang="fr-BE">
                <a:hlinkClick r:id="rId3"/>
              </a:rPr>
              <a:t>WP General Annexes </a:t>
            </a:r>
            <a:r>
              <a:rPr lang="fr-BE"/>
              <a:t>for up to date information</a:t>
            </a:r>
          </a:p>
          <a:p>
            <a:endParaRPr lang="en-IE"/>
          </a:p>
        </p:txBody>
      </p:sp>
    </p:spTree>
    <p:extLst>
      <p:ext uri="{BB962C8B-B14F-4D97-AF65-F5344CB8AC3E}">
        <p14:creationId xmlns:p14="http://schemas.microsoft.com/office/powerpoint/2010/main" val="9589899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p:cNvSpPr txBox="1">
            <a:spLocks/>
          </p:cNvSpPr>
          <p:nvPr/>
        </p:nvSpPr>
        <p:spPr>
          <a:xfrm>
            <a:off x="507274" y="2603129"/>
            <a:ext cx="3240000" cy="3084655"/>
          </a:xfrm>
          <a:prstGeom prst="rect">
            <a:avLst/>
          </a:prstGeom>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GB" sz="2000" cap="all"/>
              <a:t>EU countries</a:t>
            </a:r>
          </a:p>
          <a:p>
            <a:pPr marL="342900" lvl="1" indent="-342900">
              <a:spcBef>
                <a:spcPts val="1200"/>
              </a:spcBef>
              <a:buClr>
                <a:schemeClr val="accent2"/>
              </a:buClr>
              <a:buFont typeface="Arial" panose="020B0604020202020204" pitchFamily="34" charset="0"/>
              <a:buChar char="●"/>
            </a:pPr>
            <a:r>
              <a:rPr lang="en-US" sz="2000" b="0">
                <a:solidFill>
                  <a:schemeClr val="tx1"/>
                </a:solidFill>
              </a:rPr>
              <a:t>Member States (MS) including their outermost regions</a:t>
            </a:r>
          </a:p>
          <a:p>
            <a:pPr marL="342900" lvl="1" indent="-342900">
              <a:spcBef>
                <a:spcPts val="1200"/>
              </a:spcBef>
              <a:buClr>
                <a:schemeClr val="accent2"/>
              </a:buClr>
              <a:buFont typeface="Arial" panose="020B0604020202020204" pitchFamily="34" charset="0"/>
              <a:buChar char="●"/>
            </a:pPr>
            <a:r>
              <a:rPr lang="en-US" sz="2000" b="0">
                <a:solidFill>
                  <a:schemeClr val="tx1"/>
                </a:solidFill>
              </a:rPr>
              <a:t>The Overseas Countries and Territories (OCTs) linked to the MS.</a:t>
            </a:r>
          </a:p>
        </p:txBody>
      </p:sp>
      <p:sp>
        <p:nvSpPr>
          <p:cNvPr id="5" name="Text Placeholder 2"/>
          <p:cNvSpPr txBox="1">
            <a:spLocks/>
          </p:cNvSpPr>
          <p:nvPr/>
        </p:nvSpPr>
        <p:spPr>
          <a:xfrm>
            <a:off x="4145074" y="2603129"/>
            <a:ext cx="3240000" cy="3648535"/>
          </a:xfrm>
          <a:prstGeom prst="rect">
            <a:avLst/>
          </a:prstGeom>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GB" sz="2000" cap="all"/>
              <a:t>Non-EU countries</a:t>
            </a:r>
          </a:p>
          <a:p>
            <a:pPr marL="342900" lvl="1" indent="-342900">
              <a:spcBef>
                <a:spcPts val="1200"/>
              </a:spcBef>
              <a:buClr>
                <a:schemeClr val="accent2"/>
              </a:buClr>
              <a:buFont typeface="Arial" panose="020B0604020202020204" pitchFamily="34" charset="0"/>
              <a:buChar char="●"/>
            </a:pPr>
            <a:r>
              <a:rPr lang="en-US" sz="2000" b="0">
                <a:solidFill>
                  <a:schemeClr val="tx1"/>
                </a:solidFill>
              </a:rPr>
              <a:t>Countries associated to Horizon Europe (AC)</a:t>
            </a:r>
          </a:p>
          <a:p>
            <a:pPr marL="342900" lvl="1" indent="-342900">
              <a:spcBef>
                <a:spcPts val="1200"/>
              </a:spcBef>
              <a:buClr>
                <a:schemeClr val="accent2"/>
              </a:buClr>
              <a:buFont typeface="Arial" panose="020B0604020202020204" pitchFamily="34" charset="0"/>
              <a:buChar char="●"/>
            </a:pPr>
            <a:r>
              <a:rPr lang="en-US" sz="2000" b="0">
                <a:solidFill>
                  <a:schemeClr val="tx1"/>
                </a:solidFill>
              </a:rPr>
              <a:t>Low- and middle-income countries: See </a:t>
            </a:r>
            <a:r>
              <a:rPr lang="en-US" sz="2000" b="0">
                <a:solidFill>
                  <a:schemeClr val="tx1"/>
                </a:solidFill>
                <a:hlinkClick r:id="rId2"/>
              </a:rPr>
              <a:t>HE Programme Guide</a:t>
            </a:r>
            <a:r>
              <a:rPr lang="en-US" sz="2000" b="0">
                <a:solidFill>
                  <a:schemeClr val="tx1"/>
                </a:solidFill>
              </a:rPr>
              <a:t>. </a:t>
            </a:r>
          </a:p>
          <a:p>
            <a:pPr marL="342900" lvl="1" indent="-342900">
              <a:spcBef>
                <a:spcPts val="1200"/>
              </a:spcBef>
              <a:buClr>
                <a:schemeClr val="accent2"/>
              </a:buClr>
              <a:buFont typeface="Arial" panose="020B0604020202020204" pitchFamily="34" charset="0"/>
              <a:buChar char="●"/>
            </a:pPr>
            <a:r>
              <a:rPr lang="en-US" sz="2000" b="0">
                <a:solidFill>
                  <a:schemeClr val="tx1"/>
                </a:solidFill>
              </a:rPr>
              <a:t>Other countries when announced in the call or exceptionally if their participation is essential</a:t>
            </a:r>
            <a:endParaRPr lang="fr-BE" sz="2000" b="0">
              <a:solidFill>
                <a:schemeClr val="tx1"/>
              </a:solidFill>
            </a:endParaRPr>
          </a:p>
        </p:txBody>
      </p:sp>
      <p:sp>
        <p:nvSpPr>
          <p:cNvPr id="6" name="Text Placeholder 2"/>
          <p:cNvSpPr txBox="1">
            <a:spLocks/>
          </p:cNvSpPr>
          <p:nvPr/>
        </p:nvSpPr>
        <p:spPr>
          <a:xfrm>
            <a:off x="7806569" y="2603129"/>
            <a:ext cx="4078200" cy="3999055"/>
          </a:xfrm>
          <a:prstGeom prst="rect">
            <a:avLst/>
          </a:prstGeom>
          <a:solidFill>
            <a:schemeClr val="bg1"/>
          </a:solidFill>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GB" sz="2000" cap="all"/>
              <a:t>Specific cases</a:t>
            </a:r>
          </a:p>
          <a:p>
            <a:pPr marL="342900" lvl="1" indent="-342900">
              <a:spcBef>
                <a:spcPts val="1200"/>
              </a:spcBef>
              <a:buClr>
                <a:schemeClr val="accent2"/>
              </a:buClr>
              <a:buFont typeface="Arial" panose="020B0604020202020204" pitchFamily="34" charset="0"/>
              <a:buChar char="●"/>
            </a:pPr>
            <a:r>
              <a:rPr lang="en-US" sz="2000" b="0">
                <a:solidFill>
                  <a:schemeClr val="tx1"/>
                </a:solidFill>
              </a:rPr>
              <a:t>Affiliated entities established in countries eligible for funding.</a:t>
            </a:r>
          </a:p>
          <a:p>
            <a:pPr marL="342900" lvl="1" indent="-342900">
              <a:spcBef>
                <a:spcPts val="1200"/>
              </a:spcBef>
              <a:buClr>
                <a:schemeClr val="accent2"/>
              </a:buClr>
              <a:buFont typeface="Arial" panose="020B0604020202020204" pitchFamily="34" charset="0"/>
              <a:buChar char="●"/>
            </a:pPr>
            <a:r>
              <a:rPr lang="en-US" sz="2000" b="0">
                <a:solidFill>
                  <a:schemeClr val="tx1"/>
                </a:solidFill>
              </a:rPr>
              <a:t>EU bodies </a:t>
            </a:r>
          </a:p>
          <a:p>
            <a:pPr marL="342900" lvl="1" indent="-342900">
              <a:spcBef>
                <a:spcPts val="1200"/>
              </a:spcBef>
              <a:buClr>
                <a:schemeClr val="accent2"/>
              </a:buClr>
              <a:buFont typeface="Arial" panose="020B0604020202020204" pitchFamily="34" charset="0"/>
              <a:buChar char="●"/>
            </a:pPr>
            <a:r>
              <a:rPr lang="en-US" sz="2000" b="0">
                <a:solidFill>
                  <a:schemeClr val="tx1"/>
                </a:solidFill>
              </a:rPr>
              <a:t>International </a:t>
            </a:r>
            <a:r>
              <a:rPr lang="en-US" sz="2000" b="0" err="1">
                <a:solidFill>
                  <a:schemeClr val="tx1"/>
                </a:solidFill>
              </a:rPr>
              <a:t>organisations</a:t>
            </a:r>
            <a:r>
              <a:rPr lang="en-US" sz="2000" b="0">
                <a:solidFill>
                  <a:schemeClr val="tx1"/>
                </a:solidFill>
              </a:rPr>
              <a:t> (IO):  </a:t>
            </a:r>
          </a:p>
          <a:p>
            <a:pPr marL="625475" lvl="2" indent="-342900">
              <a:spcBef>
                <a:spcPts val="1200"/>
              </a:spcBef>
              <a:buClr>
                <a:schemeClr val="accent2"/>
              </a:buClr>
              <a:buFont typeface="Arial" panose="020B0604020202020204" pitchFamily="34" charset="0"/>
              <a:buChar char="●"/>
            </a:pPr>
            <a:r>
              <a:rPr lang="en-US" sz="1400" b="0">
                <a:solidFill>
                  <a:schemeClr val="tx1"/>
                </a:solidFill>
              </a:rPr>
              <a:t>International European research </a:t>
            </a:r>
            <a:r>
              <a:rPr lang="en-US" sz="1400" b="0" err="1">
                <a:solidFill>
                  <a:schemeClr val="tx1"/>
                </a:solidFill>
              </a:rPr>
              <a:t>organisations</a:t>
            </a:r>
            <a:r>
              <a:rPr lang="en-US" sz="1400" b="0">
                <a:solidFill>
                  <a:schemeClr val="tx1"/>
                </a:solidFill>
              </a:rPr>
              <a:t> are eligible for  funding.</a:t>
            </a:r>
          </a:p>
          <a:p>
            <a:pPr marL="625475" lvl="2" indent="-342900">
              <a:spcBef>
                <a:spcPts val="1200"/>
              </a:spcBef>
              <a:buClr>
                <a:schemeClr val="accent2"/>
              </a:buClr>
              <a:buFont typeface="Arial" panose="020B0604020202020204" pitchFamily="34" charset="0"/>
              <a:buChar char="●"/>
            </a:pPr>
            <a:r>
              <a:rPr lang="en-US" sz="1400"/>
              <a:t>Other IO are not eligible (only exceptionally if participation is essential)</a:t>
            </a:r>
          </a:p>
          <a:p>
            <a:pPr marL="625475" lvl="2" indent="-342900">
              <a:spcBef>
                <a:spcPts val="1200"/>
              </a:spcBef>
              <a:buClr>
                <a:schemeClr val="accent2"/>
              </a:buClr>
              <a:buFont typeface="Arial" panose="020B0604020202020204" pitchFamily="34" charset="0"/>
              <a:buChar char="●"/>
            </a:pPr>
            <a:r>
              <a:rPr lang="en-US" sz="1400"/>
              <a:t>IO in a MS or AC are eligible for funding for Training and mobility actions and when announced in the call conditions</a:t>
            </a:r>
            <a:endParaRPr lang="fr-BE" sz="1400"/>
          </a:p>
          <a:p>
            <a:pPr marL="625475" lvl="2" indent="-342900">
              <a:spcBef>
                <a:spcPts val="1200"/>
              </a:spcBef>
              <a:buClr>
                <a:schemeClr val="accent2"/>
              </a:buClr>
              <a:buFont typeface="Arial" panose="020B0604020202020204" pitchFamily="34" charset="0"/>
              <a:buChar char="●"/>
            </a:pPr>
            <a:endParaRPr lang="en-US" sz="1400" b="0">
              <a:solidFill>
                <a:schemeClr val="tx1"/>
              </a:solidFill>
            </a:endParaRPr>
          </a:p>
        </p:txBody>
      </p:sp>
      <p:cxnSp>
        <p:nvCxnSpPr>
          <p:cNvPr id="7" name="Straight Connector 6"/>
          <p:cNvCxnSpPr/>
          <p:nvPr/>
        </p:nvCxnSpPr>
        <p:spPr>
          <a:xfrm>
            <a:off x="3963401" y="2778390"/>
            <a:ext cx="12497" cy="3642439"/>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595821" y="2778390"/>
            <a:ext cx="1101" cy="3642439"/>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9074" y="1476304"/>
            <a:ext cx="972000" cy="972000"/>
          </a:xfrm>
          <a:prstGeom prst="rect">
            <a:avLst/>
          </a:prstGeom>
        </p:spPr>
      </p:pic>
      <p:sp>
        <p:nvSpPr>
          <p:cNvPr id="12" name="Title 1"/>
          <p:cNvSpPr>
            <a:spLocks noGrp="1"/>
          </p:cNvSpPr>
          <p:nvPr>
            <p:ph type="title"/>
          </p:nvPr>
        </p:nvSpPr>
        <p:spPr>
          <a:xfrm>
            <a:off x="838200" y="482860"/>
            <a:ext cx="10515600" cy="564543"/>
          </a:xfrm>
        </p:spPr>
        <p:txBody>
          <a:bodyPr/>
          <a:lstStyle/>
          <a:p>
            <a:r>
              <a:rPr lang="en-US" sz="3200">
                <a:solidFill>
                  <a:schemeClr val="tx2"/>
                </a:solidFill>
                <a:latin typeface="+mn-lt"/>
                <a:ea typeface="+mn-ea"/>
                <a:cs typeface="+mn-cs"/>
              </a:rPr>
              <a:t>Who is eligible for funding?</a:t>
            </a:r>
            <a:endParaRPr lang="en-GB" sz="3200">
              <a:solidFill>
                <a:schemeClr val="tx2"/>
              </a:solidFill>
              <a:latin typeface="+mn-lt"/>
              <a:ea typeface="+mn-ea"/>
              <a:cs typeface="+mn-cs"/>
            </a:endParaRPr>
          </a:p>
        </p:txBody>
      </p:sp>
      <p:grpSp>
        <p:nvGrpSpPr>
          <p:cNvPr id="11" name="Group 10"/>
          <p:cNvGrpSpPr/>
          <p:nvPr/>
        </p:nvGrpSpPr>
        <p:grpSpPr>
          <a:xfrm>
            <a:off x="9413669" y="1530304"/>
            <a:ext cx="864000" cy="864000"/>
            <a:chOff x="2201123" y="3724632"/>
            <a:chExt cx="864000" cy="864000"/>
          </a:xfrm>
        </p:grpSpPr>
        <p:sp>
          <p:nvSpPr>
            <p:cNvPr id="13" name="Oval 12"/>
            <p:cNvSpPr/>
            <p:nvPr/>
          </p:nvSpPr>
          <p:spPr>
            <a:xfrm>
              <a:off x="2201123" y="3724632"/>
              <a:ext cx="864000" cy="86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425" y="3809934"/>
              <a:ext cx="693397" cy="693397"/>
            </a:xfrm>
            <a:prstGeom prst="rect">
              <a:avLst/>
            </a:prstGeom>
          </p:spPr>
        </p:pic>
      </p:grpSp>
      <p:grpSp>
        <p:nvGrpSpPr>
          <p:cNvPr id="15" name="Group 14"/>
          <p:cNvGrpSpPr/>
          <p:nvPr/>
        </p:nvGrpSpPr>
        <p:grpSpPr>
          <a:xfrm>
            <a:off x="1695274" y="1530304"/>
            <a:ext cx="864000" cy="864000"/>
            <a:chOff x="4409515" y="2641504"/>
            <a:chExt cx="864000" cy="864000"/>
          </a:xfrm>
        </p:grpSpPr>
        <p:sp>
          <p:nvSpPr>
            <p:cNvPr id="16" name="Oval 15"/>
            <p:cNvSpPr/>
            <p:nvPr/>
          </p:nvSpPr>
          <p:spPr>
            <a:xfrm>
              <a:off x="4409515" y="2641504"/>
              <a:ext cx="864000" cy="86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8223" y="2700771"/>
              <a:ext cx="745467" cy="745467"/>
            </a:xfrm>
            <a:prstGeom prst="rect">
              <a:avLst/>
            </a:prstGeom>
          </p:spPr>
        </p:pic>
      </p:grpSp>
    </p:spTree>
    <p:extLst>
      <p:ext uri="{BB962C8B-B14F-4D97-AF65-F5344CB8AC3E}">
        <p14:creationId xmlns:p14="http://schemas.microsoft.com/office/powerpoint/2010/main" val="31826524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3152929" y="5931977"/>
            <a:ext cx="4766119" cy="701735"/>
          </a:xfrm>
        </p:spPr>
        <p:txBody>
          <a:bodyPr/>
          <a:lstStyle/>
          <a:p>
            <a:pPr algn="ctr"/>
            <a:r>
              <a:rPr lang="en-US"/>
              <a:t>Other funding rates may be set out in the specific call conditions</a:t>
            </a:r>
            <a:endParaRPr lang="fr-BE"/>
          </a:p>
        </p:txBody>
      </p:sp>
      <p:sp>
        <p:nvSpPr>
          <p:cNvPr id="3" name="Title 2"/>
          <p:cNvSpPr>
            <a:spLocks noGrp="1"/>
          </p:cNvSpPr>
          <p:nvPr>
            <p:ph type="title"/>
          </p:nvPr>
        </p:nvSpPr>
        <p:spPr>
          <a:xfrm>
            <a:off x="1702198" y="468000"/>
            <a:ext cx="9651601" cy="473104"/>
          </a:xfrm>
        </p:spPr>
        <p:txBody>
          <a:bodyPr/>
          <a:lstStyle/>
          <a:p>
            <a:r>
              <a:rPr lang="en-GB"/>
              <a:t>Maximum funding rates</a:t>
            </a:r>
            <a:endParaRPr lang="fr-BE"/>
          </a:p>
        </p:txBody>
      </p:sp>
      <p:graphicFrame>
        <p:nvGraphicFramePr>
          <p:cNvPr id="4" name="Table 3"/>
          <p:cNvGraphicFramePr>
            <a:graphicFrameLocks noGrp="1"/>
          </p:cNvGraphicFramePr>
          <p:nvPr>
            <p:extLst>
              <p:ext uri="{D42A27DB-BD31-4B8C-83A1-F6EECF244321}">
                <p14:modId xmlns:p14="http://schemas.microsoft.com/office/powerpoint/2010/main" val="3209544865"/>
              </p:ext>
            </p:extLst>
          </p:nvPr>
        </p:nvGraphicFramePr>
        <p:xfrm>
          <a:off x="1251775" y="1373391"/>
          <a:ext cx="9436353" cy="4272949"/>
        </p:xfrm>
        <a:graphic>
          <a:graphicData uri="http://schemas.openxmlformats.org/drawingml/2006/table">
            <a:tbl>
              <a:tblPr firstRow="1" bandRow="1">
                <a:tableStyleId>{6E25E649-3F16-4E02-A733-19D2CDBF48F0}</a:tableStyleId>
              </a:tblPr>
              <a:tblGrid>
                <a:gridCol w="4541245">
                  <a:extLst>
                    <a:ext uri="{9D8B030D-6E8A-4147-A177-3AD203B41FA5}">
                      <a16:colId xmlns:a16="http://schemas.microsoft.com/office/drawing/2014/main" val="2101753071"/>
                    </a:ext>
                  </a:extLst>
                </a:gridCol>
                <a:gridCol w="4895108">
                  <a:extLst>
                    <a:ext uri="{9D8B030D-6E8A-4147-A177-3AD203B41FA5}">
                      <a16:colId xmlns:a16="http://schemas.microsoft.com/office/drawing/2014/main" val="3059620274"/>
                    </a:ext>
                  </a:extLst>
                </a:gridCol>
              </a:tblGrid>
              <a:tr h="370840">
                <a:tc>
                  <a:txBody>
                    <a:bodyPr/>
                    <a:lstStyle/>
                    <a:p>
                      <a:r>
                        <a:rPr lang="en-GB"/>
                        <a:t>Type of Action</a:t>
                      </a:r>
                      <a:endParaRPr lang="fr-BE"/>
                    </a:p>
                  </a:txBody>
                  <a:tcPr/>
                </a:tc>
                <a:tc>
                  <a:txBody>
                    <a:bodyPr/>
                    <a:lstStyle/>
                    <a:p>
                      <a:r>
                        <a:rPr lang="en-GB"/>
                        <a:t>Funding rate</a:t>
                      </a:r>
                      <a:endParaRPr lang="fr-BE"/>
                    </a:p>
                  </a:txBody>
                  <a:tcPr/>
                </a:tc>
                <a:extLst>
                  <a:ext uri="{0D108BD9-81ED-4DB2-BD59-A6C34878D82A}">
                    <a16:rowId xmlns:a16="http://schemas.microsoft.com/office/drawing/2014/main" val="2725300837"/>
                  </a:ext>
                </a:extLst>
              </a:tr>
              <a:tr h="370840">
                <a:tc>
                  <a:txBody>
                    <a:bodyPr/>
                    <a:lstStyle/>
                    <a:p>
                      <a:r>
                        <a:rPr lang="fr-BE" err="1"/>
                        <a:t>Research</a:t>
                      </a:r>
                      <a:r>
                        <a:rPr lang="fr-BE"/>
                        <a:t> and innovation action</a:t>
                      </a:r>
                    </a:p>
                  </a:txBody>
                  <a:tcPr/>
                </a:tc>
                <a:tc>
                  <a:txBody>
                    <a:bodyPr/>
                    <a:lstStyle/>
                    <a:p>
                      <a:r>
                        <a:rPr lang="en-GB"/>
                        <a:t>100%</a:t>
                      </a:r>
                      <a:endParaRPr lang="fr-BE"/>
                    </a:p>
                  </a:txBody>
                  <a:tcPr/>
                </a:tc>
                <a:extLst>
                  <a:ext uri="{0D108BD9-81ED-4DB2-BD59-A6C34878D82A}">
                    <a16:rowId xmlns:a16="http://schemas.microsoft.com/office/drawing/2014/main" val="2995655736"/>
                  </a:ext>
                </a:extLst>
              </a:tr>
              <a:tr h="370840">
                <a:tc>
                  <a:txBody>
                    <a:bodyPr/>
                    <a:lstStyle/>
                    <a:p>
                      <a:r>
                        <a:rPr lang="en-US"/>
                        <a:t>Innovation action</a:t>
                      </a:r>
                      <a:endParaRPr lang="fr-BE"/>
                    </a:p>
                  </a:txBody>
                  <a:tcPr/>
                </a:tc>
                <a:tc>
                  <a:txBody>
                    <a:bodyPr/>
                    <a:lstStyle/>
                    <a:p>
                      <a:r>
                        <a:rPr lang="en-US"/>
                        <a:t>70% (except for non-profit legal entities, where a rate of up to 100% applies)</a:t>
                      </a:r>
                    </a:p>
                  </a:txBody>
                  <a:tcPr/>
                </a:tc>
                <a:extLst>
                  <a:ext uri="{0D108BD9-81ED-4DB2-BD59-A6C34878D82A}">
                    <a16:rowId xmlns:a16="http://schemas.microsoft.com/office/drawing/2014/main" val="1887949481"/>
                  </a:ext>
                </a:extLst>
              </a:tr>
              <a:tr h="370840">
                <a:tc>
                  <a:txBody>
                    <a:bodyPr/>
                    <a:lstStyle/>
                    <a:p>
                      <a:r>
                        <a:rPr lang="en-US"/>
                        <a:t>Coordination and support action</a:t>
                      </a:r>
                      <a:endParaRPr lang="fr-BE"/>
                    </a:p>
                  </a:txBody>
                  <a:tcPr/>
                </a:tc>
                <a:tc>
                  <a:txBody>
                    <a:bodyPr/>
                    <a:lstStyle/>
                    <a:p>
                      <a:r>
                        <a:rPr lang="en-GB"/>
                        <a:t>100%</a:t>
                      </a:r>
                      <a:endParaRPr lang="fr-BE"/>
                    </a:p>
                  </a:txBody>
                  <a:tcPr/>
                </a:tc>
                <a:extLst>
                  <a:ext uri="{0D108BD9-81ED-4DB2-BD59-A6C34878D82A}">
                    <a16:rowId xmlns:a16="http://schemas.microsoft.com/office/drawing/2014/main" val="2956169595"/>
                  </a:ext>
                </a:extLst>
              </a:tr>
              <a:tr h="370840">
                <a:tc>
                  <a:txBody>
                    <a:bodyPr/>
                    <a:lstStyle/>
                    <a:p>
                      <a:r>
                        <a:rPr lang="en-US"/>
                        <a:t>Programme co-fund action</a:t>
                      </a:r>
                    </a:p>
                  </a:txBody>
                  <a:tcPr/>
                </a:tc>
                <a:tc>
                  <a:txBody>
                    <a:bodyPr/>
                    <a:lstStyle/>
                    <a:p>
                      <a:r>
                        <a:rPr lang="en-US"/>
                        <a:t>Between 30% and 70%</a:t>
                      </a:r>
                    </a:p>
                  </a:txBody>
                  <a:tcPr/>
                </a:tc>
                <a:extLst>
                  <a:ext uri="{0D108BD9-81ED-4DB2-BD59-A6C34878D82A}">
                    <a16:rowId xmlns:a16="http://schemas.microsoft.com/office/drawing/2014/main" val="347335760"/>
                  </a:ext>
                </a:extLst>
              </a:tr>
              <a:tr h="370840">
                <a:tc>
                  <a:txBody>
                    <a:bodyPr/>
                    <a:lstStyle/>
                    <a:p>
                      <a:r>
                        <a:rPr lang="en-US"/>
                        <a:t>Innovation and market deployment</a:t>
                      </a:r>
                      <a:endParaRPr lang="fr-BE"/>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70% (except for non-profit legal entities, where a rate of up to 100% applies)</a:t>
                      </a:r>
                      <a:endParaRPr lang="fr-BE"/>
                    </a:p>
                  </a:txBody>
                  <a:tcPr/>
                </a:tc>
                <a:extLst>
                  <a:ext uri="{0D108BD9-81ED-4DB2-BD59-A6C34878D82A}">
                    <a16:rowId xmlns:a16="http://schemas.microsoft.com/office/drawing/2014/main" val="2799626887"/>
                  </a:ext>
                </a:extLst>
              </a:tr>
              <a:tr h="370840">
                <a:tc>
                  <a:txBody>
                    <a:bodyPr/>
                    <a:lstStyle/>
                    <a:p>
                      <a:r>
                        <a:rPr lang="en-US"/>
                        <a:t>Training and mobility action</a:t>
                      </a:r>
                      <a:endParaRPr lang="fr-BE"/>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100%</a:t>
                      </a:r>
                      <a:endParaRPr lang="fr-BE"/>
                    </a:p>
                  </a:txBody>
                  <a:tcPr/>
                </a:tc>
                <a:extLst>
                  <a:ext uri="{0D108BD9-81ED-4DB2-BD59-A6C34878D82A}">
                    <a16:rowId xmlns:a16="http://schemas.microsoft.com/office/drawing/2014/main" val="4148333267"/>
                  </a:ext>
                </a:extLst>
              </a:tr>
              <a:tr h="407069">
                <a:tc>
                  <a:txBody>
                    <a:bodyPr/>
                    <a:lstStyle/>
                    <a:p>
                      <a:r>
                        <a:rPr lang="en-US"/>
                        <a:t>Pre-commercial procurement action</a:t>
                      </a:r>
                      <a:endParaRPr lang="fr-BE"/>
                    </a:p>
                  </a:txBody>
                  <a:tcPr/>
                </a:tc>
                <a:tc>
                  <a:txBody>
                    <a:bodyPr/>
                    <a:lstStyle/>
                    <a:p>
                      <a:r>
                        <a:rPr lang="en-US"/>
                        <a:t>100%</a:t>
                      </a:r>
                      <a:endParaRPr lang="fr-BE"/>
                    </a:p>
                  </a:txBody>
                  <a:tcPr/>
                </a:tc>
                <a:extLst>
                  <a:ext uri="{0D108BD9-81ED-4DB2-BD59-A6C34878D82A}">
                    <a16:rowId xmlns:a16="http://schemas.microsoft.com/office/drawing/2014/main" val="2161890492"/>
                  </a:ext>
                </a:extLst>
              </a:tr>
              <a:tr h="731520">
                <a:tc>
                  <a:txBody>
                    <a:bodyPr/>
                    <a:lstStyle/>
                    <a:p>
                      <a:r>
                        <a:rPr lang="en-US"/>
                        <a:t>Public procurement of innovative solutions action</a:t>
                      </a:r>
                      <a:endParaRPr lang="fr-BE"/>
                    </a:p>
                  </a:txBody>
                  <a:tcPr/>
                </a:tc>
                <a:tc>
                  <a:txBody>
                    <a:bodyPr/>
                    <a:lstStyle/>
                    <a:p>
                      <a:r>
                        <a:rPr lang="en-US"/>
                        <a:t>50%</a:t>
                      </a:r>
                      <a:endParaRPr lang="fr-BE"/>
                    </a:p>
                  </a:txBody>
                  <a:tcPr/>
                </a:tc>
                <a:extLst>
                  <a:ext uri="{0D108BD9-81ED-4DB2-BD59-A6C34878D82A}">
                    <a16:rowId xmlns:a16="http://schemas.microsoft.com/office/drawing/2014/main" val="2575887553"/>
                  </a:ext>
                </a:extLst>
              </a:tr>
            </a:tbl>
          </a:graphicData>
        </a:graphic>
      </p:graphicFrame>
      <p:grpSp>
        <p:nvGrpSpPr>
          <p:cNvPr id="5" name="Group 4"/>
          <p:cNvGrpSpPr/>
          <p:nvPr/>
        </p:nvGrpSpPr>
        <p:grpSpPr>
          <a:xfrm>
            <a:off x="749491" y="272552"/>
            <a:ext cx="864000" cy="864000"/>
            <a:chOff x="4409515" y="2641504"/>
            <a:chExt cx="864000" cy="864000"/>
          </a:xfrm>
        </p:grpSpPr>
        <p:sp>
          <p:nvSpPr>
            <p:cNvPr id="6" name="Oval 5"/>
            <p:cNvSpPr/>
            <p:nvPr/>
          </p:nvSpPr>
          <p:spPr>
            <a:xfrm>
              <a:off x="4409515" y="2641504"/>
              <a:ext cx="864000" cy="86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8223" y="2700771"/>
              <a:ext cx="745467" cy="745467"/>
            </a:xfrm>
            <a:prstGeom prst="rect">
              <a:avLst/>
            </a:prstGeom>
          </p:spPr>
        </p:pic>
      </p:grpSp>
    </p:spTree>
    <p:extLst>
      <p:ext uri="{BB962C8B-B14F-4D97-AF65-F5344CB8AC3E}">
        <p14:creationId xmlns:p14="http://schemas.microsoft.com/office/powerpoint/2010/main" val="37426891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3524" y="482860"/>
            <a:ext cx="9680275" cy="564543"/>
          </a:xfrm>
        </p:spPr>
        <p:txBody>
          <a:bodyPr/>
          <a:lstStyle/>
          <a:p>
            <a:r>
              <a:rPr lang="en-GB" sz="3600"/>
              <a:t>Admissibility</a:t>
            </a:r>
          </a:p>
        </p:txBody>
      </p:sp>
      <p:grpSp>
        <p:nvGrpSpPr>
          <p:cNvPr id="7" name="Group 6"/>
          <p:cNvGrpSpPr/>
          <p:nvPr/>
        </p:nvGrpSpPr>
        <p:grpSpPr>
          <a:xfrm>
            <a:off x="809524" y="333131"/>
            <a:ext cx="864000" cy="864000"/>
            <a:chOff x="3411458" y="4807760"/>
            <a:chExt cx="864000" cy="864000"/>
          </a:xfrm>
        </p:grpSpPr>
        <p:sp>
          <p:nvSpPr>
            <p:cNvPr id="8" name="Oval 7"/>
            <p:cNvSpPr/>
            <p:nvPr/>
          </p:nvSpPr>
          <p:spPr>
            <a:xfrm>
              <a:off x="3411458" y="4807760"/>
              <a:ext cx="864000" cy="86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5693" y="4841995"/>
              <a:ext cx="795530" cy="795530"/>
            </a:xfrm>
            <a:prstGeom prst="rect">
              <a:avLst/>
            </a:prstGeom>
          </p:spPr>
        </p:pic>
      </p:grpSp>
      <p:sp>
        <p:nvSpPr>
          <p:cNvPr id="14" name="Text Placeholder 2"/>
          <p:cNvSpPr txBox="1">
            <a:spLocks/>
          </p:cNvSpPr>
          <p:nvPr/>
        </p:nvSpPr>
        <p:spPr>
          <a:xfrm>
            <a:off x="810321" y="1312625"/>
            <a:ext cx="10543478" cy="2893710"/>
          </a:xfrm>
          <a:prstGeom prst="rect">
            <a:avLst/>
          </a:prstGeom>
          <a:ln w="28575">
            <a:solidFill>
              <a:schemeClr val="accent4"/>
            </a:solidFill>
            <a:prstDash val="sysDot"/>
          </a:ln>
        </p:spPr>
        <p:txBody>
          <a:bodyPr vert="horz" lIns="91440" tIns="108000" rIns="91440" bIns="45720" rtlCol="0" anchor="t">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US" sz="2000" dirty="0">
                <a:solidFill>
                  <a:schemeClr val="tx2"/>
                </a:solidFill>
              </a:rPr>
              <a:t>Same general admissibility conditions</a:t>
            </a:r>
          </a:p>
          <a:p>
            <a:pPr marL="342900" lvl="1" indent="-342900">
              <a:spcBef>
                <a:spcPts val="600"/>
              </a:spcBef>
              <a:buClr>
                <a:schemeClr val="accent2"/>
              </a:buClr>
              <a:buFont typeface="Arial" panose="020B0604020202020204" pitchFamily="34" charset="0"/>
              <a:buChar char="●"/>
            </a:pPr>
            <a:r>
              <a:rPr lang="en-US" sz="2000" b="0" dirty="0">
                <a:solidFill>
                  <a:schemeClr val="tx1"/>
                </a:solidFill>
              </a:rPr>
              <a:t>Applications must be submitted before the call deadline, </a:t>
            </a:r>
            <a:r>
              <a:rPr lang="en-US" sz="2000" dirty="0"/>
              <a:t>electronically</a:t>
            </a:r>
            <a:r>
              <a:rPr lang="en-US" sz="2000" b="0" dirty="0">
                <a:solidFill>
                  <a:schemeClr val="tx1"/>
                </a:solidFill>
              </a:rPr>
              <a:t> via the Funding &amp; Tenders Portal</a:t>
            </a:r>
            <a:endParaRPr lang="en-US" sz="2000" b="0" dirty="0">
              <a:solidFill>
                <a:schemeClr val="tx1"/>
              </a:solidFill>
              <a:cs typeface="Arial"/>
            </a:endParaRPr>
          </a:p>
          <a:p>
            <a:pPr marL="342900" lvl="1" indent="-342900">
              <a:spcBef>
                <a:spcPts val="600"/>
              </a:spcBef>
              <a:buClr>
                <a:schemeClr val="accent2"/>
              </a:buClr>
              <a:buFont typeface="Arial" panose="020B0604020202020204" pitchFamily="34" charset="0"/>
              <a:buChar char="●"/>
            </a:pPr>
            <a:r>
              <a:rPr lang="en-US" sz="2000" b="0" dirty="0">
                <a:solidFill>
                  <a:schemeClr val="tx1"/>
                </a:solidFill>
              </a:rPr>
              <a:t>Applications must be </a:t>
            </a:r>
            <a:r>
              <a:rPr lang="en-US" sz="2000" dirty="0"/>
              <a:t>complete, readable, accessible and printable</a:t>
            </a:r>
            <a:r>
              <a:rPr lang="en-US" sz="2000" b="0" dirty="0">
                <a:solidFill>
                  <a:schemeClr val="tx1"/>
                </a:solidFill>
              </a:rPr>
              <a:t>, and include a </a:t>
            </a:r>
            <a:r>
              <a:rPr lang="en-US" sz="2000" dirty="0"/>
              <a:t>plan for the exploitation and dissemination of results</a:t>
            </a:r>
            <a:r>
              <a:rPr lang="en-US" sz="2000" dirty="0">
                <a:solidFill>
                  <a:srgbClr val="931680"/>
                </a:solidFill>
              </a:rPr>
              <a:t> </a:t>
            </a:r>
            <a:r>
              <a:rPr lang="en-US" sz="2000" b="0" dirty="0">
                <a:solidFill>
                  <a:schemeClr val="tx1"/>
                </a:solidFill>
              </a:rPr>
              <a:t>(see application form templates), unless provided otherwise in the specific call conditions.</a:t>
            </a:r>
            <a:endParaRPr lang="en-US" sz="2000" dirty="0">
              <a:solidFill>
                <a:schemeClr val="tx1"/>
              </a:solidFill>
            </a:endParaRPr>
          </a:p>
          <a:p>
            <a:pPr marL="342900" lvl="1" indent="-342900">
              <a:spcBef>
                <a:spcPts val="600"/>
              </a:spcBef>
              <a:buClr>
                <a:srgbClr val="931680"/>
              </a:buClr>
              <a:buFont typeface="Arial" panose="020B0604020202020204" pitchFamily="34" charset="0"/>
              <a:buChar char="●"/>
            </a:pPr>
            <a:r>
              <a:rPr lang="en-US" sz="2000" b="0" dirty="0">
                <a:solidFill>
                  <a:schemeClr val="tx1"/>
                </a:solidFill>
                <a:cs typeface="Arial"/>
              </a:rPr>
              <a:t>Proposals must </a:t>
            </a:r>
            <a:r>
              <a:rPr lang="en-US" sz="2000" dirty="0">
                <a:solidFill>
                  <a:srgbClr val="931680"/>
                </a:solidFill>
                <a:cs typeface="Arial"/>
              </a:rPr>
              <a:t>respect the page limits</a:t>
            </a:r>
            <a:r>
              <a:rPr lang="en-US" sz="2000" b="0" dirty="0">
                <a:solidFill>
                  <a:schemeClr val="tx1"/>
                </a:solidFill>
                <a:cs typeface="Arial"/>
              </a:rPr>
              <a:t> as set out in the call conditions and general annexes. </a:t>
            </a:r>
          </a:p>
          <a:p>
            <a:pPr lvl="1"/>
            <a:endParaRPr lang="fr-BE" sz="2000" b="0">
              <a:solidFill>
                <a:schemeClr val="tx1"/>
              </a:solidFill>
              <a:cs typeface="Arial"/>
            </a:endParaRPr>
          </a:p>
        </p:txBody>
      </p:sp>
    </p:spTree>
    <p:extLst>
      <p:ext uri="{BB962C8B-B14F-4D97-AF65-F5344CB8AC3E}">
        <p14:creationId xmlns:p14="http://schemas.microsoft.com/office/powerpoint/2010/main" val="24733498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The submission process</a:t>
            </a:r>
          </a:p>
        </p:txBody>
      </p:sp>
      <p:sp>
        <p:nvSpPr>
          <p:cNvPr id="3" name="Subtitle 2"/>
          <p:cNvSpPr>
            <a:spLocks noGrp="1"/>
          </p:cNvSpPr>
          <p:nvPr>
            <p:ph type="subTitle" idx="1"/>
          </p:nvPr>
        </p:nvSpPr>
        <p:spPr/>
        <p:txBody>
          <a:bodyPr/>
          <a:lstStyle/>
          <a:p>
            <a:r>
              <a:rPr lang="en-GB"/>
              <a:t>Horizon Europe</a:t>
            </a:r>
          </a:p>
        </p:txBody>
      </p:sp>
    </p:spTree>
    <p:extLst>
      <p:ext uri="{BB962C8B-B14F-4D97-AF65-F5344CB8AC3E}">
        <p14:creationId xmlns:p14="http://schemas.microsoft.com/office/powerpoint/2010/main" val="3789991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3664" y="482860"/>
            <a:ext cx="9470136" cy="564543"/>
          </a:xfrm>
        </p:spPr>
        <p:txBody>
          <a:bodyPr/>
          <a:lstStyle/>
          <a:p>
            <a:r>
              <a:rPr lang="en-GB" sz="3600"/>
              <a:t>Application form (proposal template)</a:t>
            </a:r>
          </a:p>
        </p:txBody>
      </p:sp>
      <p:sp>
        <p:nvSpPr>
          <p:cNvPr id="6" name="Text Placeholder 2"/>
          <p:cNvSpPr txBox="1">
            <a:spLocks/>
          </p:cNvSpPr>
          <p:nvPr/>
        </p:nvSpPr>
        <p:spPr>
          <a:xfrm>
            <a:off x="838200" y="1368000"/>
            <a:ext cx="10515600" cy="4822488"/>
          </a:xfrm>
          <a:prstGeom prst="rect">
            <a:avLst/>
          </a:prstGeom>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endParaRPr lang="fr-BE" sz="2000" b="0">
              <a:solidFill>
                <a:schemeClr val="tx1"/>
              </a:solidFill>
            </a:endParaRPr>
          </a:p>
        </p:txBody>
      </p:sp>
      <p:grpSp>
        <p:nvGrpSpPr>
          <p:cNvPr id="4" name="Group 3"/>
          <p:cNvGrpSpPr/>
          <p:nvPr/>
        </p:nvGrpSpPr>
        <p:grpSpPr>
          <a:xfrm>
            <a:off x="838200" y="333131"/>
            <a:ext cx="864000" cy="864000"/>
            <a:chOff x="10070085" y="4807760"/>
            <a:chExt cx="864000" cy="864000"/>
          </a:xfrm>
        </p:grpSpPr>
        <p:sp>
          <p:nvSpPr>
            <p:cNvPr id="5" name="Oval 4"/>
            <p:cNvSpPr/>
            <p:nvPr/>
          </p:nvSpPr>
          <p:spPr>
            <a:xfrm>
              <a:off x="10070085" y="4807760"/>
              <a:ext cx="864000" cy="86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04320" y="4841995"/>
              <a:ext cx="795530" cy="795530"/>
            </a:xfrm>
            <a:prstGeom prst="rect">
              <a:avLst/>
            </a:prstGeom>
          </p:spPr>
        </p:pic>
      </p:grpSp>
      <p:sp>
        <p:nvSpPr>
          <p:cNvPr id="8" name="Text Placeholder 2"/>
          <p:cNvSpPr txBox="1">
            <a:spLocks/>
          </p:cNvSpPr>
          <p:nvPr/>
        </p:nvSpPr>
        <p:spPr>
          <a:xfrm>
            <a:off x="872435" y="1637742"/>
            <a:ext cx="10515600" cy="4172855"/>
          </a:xfrm>
          <a:prstGeom prst="rect">
            <a:avLst/>
          </a:prstGeom>
          <a:ln w="28575">
            <a:solidFill>
              <a:schemeClr val="accent4"/>
            </a:solidFill>
            <a:prstDash val="sysDot"/>
          </a:ln>
        </p:spPr>
        <p:txBody>
          <a:bodyPr vert="horz" lIns="91440" tIns="108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GB" sz="2000">
                <a:solidFill>
                  <a:schemeClr val="tx2"/>
                </a:solidFill>
              </a:rPr>
              <a:t>Standard templates per type of action are published in the F&amp;T Portal</a:t>
            </a:r>
          </a:p>
          <a:p>
            <a:pPr lvl="1"/>
            <a:r>
              <a:rPr lang="en-US" sz="2000" b="0">
                <a:solidFill>
                  <a:schemeClr val="tx1"/>
                </a:solidFill>
              </a:rPr>
              <a:t>The actual template that applies to a call/topic is the one you download in the </a:t>
            </a:r>
          </a:p>
          <a:p>
            <a:pPr lvl="1"/>
            <a:r>
              <a:rPr lang="en-US" sz="2000" b="0">
                <a:solidFill>
                  <a:schemeClr val="tx1"/>
                </a:solidFill>
              </a:rPr>
              <a:t>Submission system for that specific call/topic. </a:t>
            </a:r>
          </a:p>
          <a:p>
            <a:pPr lvl="1"/>
            <a:endParaRPr lang="en-US" sz="2000" b="0">
              <a:solidFill>
                <a:schemeClr val="tx1"/>
              </a:solidFill>
            </a:endParaRPr>
          </a:p>
          <a:p>
            <a:pPr lvl="1"/>
            <a:r>
              <a:rPr lang="en-US" sz="2000" b="0">
                <a:solidFill>
                  <a:schemeClr val="tx1"/>
                </a:solidFill>
              </a:rPr>
              <a:t>The proposal contains two parts: </a:t>
            </a:r>
          </a:p>
          <a:p>
            <a:pPr lvl="1"/>
            <a:endParaRPr lang="en-US" sz="2000" b="0">
              <a:solidFill>
                <a:schemeClr val="tx1"/>
              </a:solidFill>
            </a:endParaRPr>
          </a:p>
          <a:p>
            <a:pPr marL="342900" lvl="1" indent="-342900">
              <a:buClr>
                <a:schemeClr val="accent2"/>
              </a:buClr>
              <a:buFont typeface="Arial" panose="020B0604020202020204" pitchFamily="34" charset="0"/>
              <a:buChar char="●"/>
            </a:pPr>
            <a:r>
              <a:rPr lang="en-US" sz="2000"/>
              <a:t>Part A</a:t>
            </a:r>
            <a:r>
              <a:rPr lang="en-US" sz="2000" b="0">
                <a:solidFill>
                  <a:schemeClr val="tx1"/>
                </a:solidFill>
              </a:rPr>
              <a:t>  (web-based forms) is generated by the IT system. It is based on the information entered by the participants through the submission system in the Funding &amp; Tenders Portal. </a:t>
            </a:r>
          </a:p>
          <a:p>
            <a:pPr marL="342900" lvl="1" indent="-342900">
              <a:buClr>
                <a:schemeClr val="accent2"/>
              </a:buClr>
              <a:buFont typeface="Arial" panose="020B0604020202020204" pitchFamily="34" charset="0"/>
              <a:buChar char="●"/>
            </a:pPr>
            <a:r>
              <a:rPr lang="en-US" sz="2000"/>
              <a:t>Part B</a:t>
            </a:r>
            <a:r>
              <a:rPr lang="en-US" sz="2000" b="0">
                <a:solidFill>
                  <a:schemeClr val="tx1"/>
                </a:solidFill>
              </a:rPr>
              <a:t> is the narrative part that includes three sections that each correspond to an evaluation criterion. Part B needs to be uploaded as a PDF document following the templates downloaded by the applicants in the submission system for the specific call or topic. </a:t>
            </a:r>
            <a:endParaRPr lang="fr-BE" sz="2000" b="0">
              <a:solidFill>
                <a:schemeClr val="tx1"/>
              </a:solidFill>
            </a:endParaRPr>
          </a:p>
        </p:txBody>
      </p:sp>
      <p:pic>
        <p:nvPicPr>
          <p:cNvPr id="9" name="Picture 8">
            <a:hlinkClick r:id="rId3"/>
          </p:cNvPr>
          <p:cNvPicPr>
            <a:picLocks noChangeAspect="1"/>
          </p:cNvPicPr>
          <p:nvPr/>
        </p:nvPicPr>
        <p:blipFill>
          <a:blip r:embed="rId4"/>
          <a:stretch>
            <a:fillRect/>
          </a:stretch>
        </p:blipFill>
        <p:spPr>
          <a:xfrm>
            <a:off x="9830914" y="1047403"/>
            <a:ext cx="1226698" cy="1713769"/>
          </a:xfrm>
          <a:prstGeom prst="rect">
            <a:avLst/>
          </a:prstGeom>
          <a:solidFill>
            <a:schemeClr val="accent2"/>
          </a:solidFill>
        </p:spPr>
      </p:pic>
    </p:spTree>
    <p:extLst>
      <p:ext uri="{BB962C8B-B14F-4D97-AF65-F5344CB8AC3E}">
        <p14:creationId xmlns:p14="http://schemas.microsoft.com/office/powerpoint/2010/main" val="6189775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9429" y="718022"/>
            <a:ext cx="9470136" cy="564543"/>
          </a:xfrm>
        </p:spPr>
        <p:txBody>
          <a:bodyPr/>
          <a:lstStyle/>
          <a:p>
            <a:r>
              <a:rPr lang="en-GB" sz="3600"/>
              <a:t>Application form – Part A (web-based forms) </a:t>
            </a:r>
          </a:p>
        </p:txBody>
      </p:sp>
      <p:sp>
        <p:nvSpPr>
          <p:cNvPr id="6" name="Text Placeholder 2"/>
          <p:cNvSpPr txBox="1">
            <a:spLocks/>
          </p:cNvSpPr>
          <p:nvPr/>
        </p:nvSpPr>
        <p:spPr>
          <a:xfrm>
            <a:off x="838200" y="1368000"/>
            <a:ext cx="10515600" cy="4822488"/>
          </a:xfrm>
          <a:prstGeom prst="rect">
            <a:avLst/>
          </a:prstGeom>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endParaRPr lang="fr-BE" sz="2000" b="0">
              <a:solidFill>
                <a:schemeClr val="tx1"/>
              </a:solidFill>
            </a:endParaRPr>
          </a:p>
        </p:txBody>
      </p:sp>
      <p:grpSp>
        <p:nvGrpSpPr>
          <p:cNvPr id="4" name="Group 3"/>
          <p:cNvGrpSpPr/>
          <p:nvPr/>
        </p:nvGrpSpPr>
        <p:grpSpPr>
          <a:xfrm>
            <a:off x="838200" y="333131"/>
            <a:ext cx="864000" cy="864000"/>
            <a:chOff x="10070085" y="4807760"/>
            <a:chExt cx="864000" cy="864000"/>
          </a:xfrm>
        </p:grpSpPr>
        <p:sp>
          <p:nvSpPr>
            <p:cNvPr id="5" name="Oval 4"/>
            <p:cNvSpPr/>
            <p:nvPr/>
          </p:nvSpPr>
          <p:spPr>
            <a:xfrm>
              <a:off x="10070085" y="4807760"/>
              <a:ext cx="864000" cy="86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04320" y="4841995"/>
              <a:ext cx="795530" cy="795530"/>
            </a:xfrm>
            <a:prstGeom prst="rect">
              <a:avLst/>
            </a:prstGeom>
          </p:spPr>
        </p:pic>
      </p:grpSp>
      <p:sp>
        <p:nvSpPr>
          <p:cNvPr id="8" name="Text Placeholder 2"/>
          <p:cNvSpPr txBox="1">
            <a:spLocks/>
          </p:cNvSpPr>
          <p:nvPr/>
        </p:nvSpPr>
        <p:spPr>
          <a:xfrm>
            <a:off x="872435" y="1637742"/>
            <a:ext cx="10515600" cy="4172855"/>
          </a:xfrm>
          <a:prstGeom prst="rect">
            <a:avLst/>
          </a:prstGeom>
          <a:ln w="28575">
            <a:solidFill>
              <a:schemeClr val="accent4"/>
            </a:solidFill>
            <a:prstDash val="sysDot"/>
          </a:ln>
        </p:spPr>
        <p:txBody>
          <a:bodyPr vert="horz" lIns="91440" tIns="108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1" indent="-342900">
              <a:spcAft>
                <a:spcPts val="1200"/>
              </a:spcAft>
              <a:buClr>
                <a:schemeClr val="accent2"/>
              </a:buClr>
              <a:buFont typeface="Arial" panose="020B0604020202020204" pitchFamily="34" charset="0"/>
              <a:buChar char="●"/>
            </a:pPr>
            <a:r>
              <a:rPr lang="en-US" sz="2000"/>
              <a:t>General information on the proposal: </a:t>
            </a:r>
            <a:r>
              <a:rPr lang="en-US" sz="2000" b="0">
                <a:solidFill>
                  <a:schemeClr val="tx1"/>
                </a:solidFill>
              </a:rPr>
              <a:t>Title, acronym, abstract, duration, keywords</a:t>
            </a:r>
          </a:p>
          <a:p>
            <a:pPr marL="342900" lvl="1" indent="-342900">
              <a:spcAft>
                <a:spcPts val="1200"/>
              </a:spcAft>
              <a:buClr>
                <a:schemeClr val="accent2"/>
              </a:buClr>
              <a:buFont typeface="Arial" panose="020B0604020202020204" pitchFamily="34" charset="0"/>
              <a:buChar char="●"/>
            </a:pPr>
            <a:r>
              <a:rPr lang="en-US" sz="2000"/>
              <a:t>Participants: </a:t>
            </a:r>
            <a:r>
              <a:rPr lang="en-US" sz="2000" b="0" err="1">
                <a:solidFill>
                  <a:schemeClr val="tx1"/>
                </a:solidFill>
              </a:rPr>
              <a:t>organisation</a:t>
            </a:r>
            <a:r>
              <a:rPr lang="en-US" sz="2000" b="0">
                <a:solidFill>
                  <a:schemeClr val="tx1"/>
                </a:solidFill>
              </a:rPr>
              <a:t> details are filled-in automatically from data in our participant registry. Contact persons, identity of researchers involved, role of the participant in the project, participants’ previous activities related to the call, and declaration of gender equality plan.  </a:t>
            </a:r>
          </a:p>
          <a:p>
            <a:pPr marL="342900" lvl="1" indent="-342900">
              <a:spcAft>
                <a:spcPts val="1200"/>
              </a:spcAft>
              <a:buClr>
                <a:schemeClr val="accent2"/>
              </a:buClr>
              <a:buFont typeface="Arial" panose="020B0604020202020204" pitchFamily="34" charset="0"/>
              <a:buChar char="●"/>
            </a:pPr>
            <a:r>
              <a:rPr lang="en-US" sz="2000"/>
              <a:t>Budget of the proposal</a:t>
            </a:r>
          </a:p>
          <a:p>
            <a:pPr marL="342900" lvl="1" indent="-342900">
              <a:spcAft>
                <a:spcPts val="1200"/>
              </a:spcAft>
              <a:buClr>
                <a:schemeClr val="accent2"/>
              </a:buClr>
              <a:buFont typeface="Arial" panose="020B0604020202020204" pitchFamily="34" charset="0"/>
              <a:buChar char="●"/>
            </a:pPr>
            <a:r>
              <a:rPr lang="en-US" sz="2000"/>
              <a:t>Ethics and security </a:t>
            </a:r>
            <a:r>
              <a:rPr lang="en-US" sz="2000" b="0">
                <a:solidFill>
                  <a:schemeClr val="tx1"/>
                </a:solidFill>
              </a:rPr>
              <a:t>questionnaires and self-assessment </a:t>
            </a:r>
          </a:p>
          <a:p>
            <a:pPr marL="342900" lvl="1" indent="-342900">
              <a:spcAft>
                <a:spcPts val="1200"/>
              </a:spcAft>
              <a:buClr>
                <a:schemeClr val="accent2"/>
              </a:buClr>
              <a:buFont typeface="Arial" panose="020B0604020202020204" pitchFamily="34" charset="0"/>
              <a:buChar char="●"/>
            </a:pPr>
            <a:r>
              <a:rPr lang="en-US" sz="2000"/>
              <a:t>Other questions </a:t>
            </a:r>
            <a:r>
              <a:rPr lang="en-US" sz="2000" b="0">
                <a:solidFill>
                  <a:schemeClr val="tx1"/>
                </a:solidFill>
              </a:rPr>
              <a:t>depending on the call (e.g. clinical trials, second stage proposals, etc.)</a:t>
            </a:r>
          </a:p>
          <a:p>
            <a:pPr marL="342900" lvl="1" indent="-342900">
              <a:spcAft>
                <a:spcPts val="1200"/>
              </a:spcAft>
              <a:buClr>
                <a:schemeClr val="accent2"/>
              </a:buClr>
              <a:buFont typeface="Arial" panose="020B0604020202020204" pitchFamily="34" charset="0"/>
              <a:buChar char="●"/>
            </a:pPr>
            <a:r>
              <a:rPr lang="en-US" sz="2000"/>
              <a:t>Declarations</a:t>
            </a:r>
            <a:r>
              <a:rPr lang="en-US" sz="2000" b="0">
                <a:solidFill>
                  <a:schemeClr val="tx1"/>
                </a:solidFill>
              </a:rPr>
              <a:t> signed by project coordinator on behalf of the consortium</a:t>
            </a:r>
            <a:endParaRPr lang="fr-BE" sz="2000" b="0">
              <a:solidFill>
                <a:schemeClr val="tx1"/>
              </a:solidFill>
            </a:endParaRPr>
          </a:p>
        </p:txBody>
      </p:sp>
    </p:spTree>
    <p:extLst>
      <p:ext uri="{BB962C8B-B14F-4D97-AF65-F5344CB8AC3E}">
        <p14:creationId xmlns:p14="http://schemas.microsoft.com/office/powerpoint/2010/main" val="18482785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7958" y="482860"/>
            <a:ext cx="9470136" cy="564543"/>
          </a:xfrm>
        </p:spPr>
        <p:txBody>
          <a:bodyPr/>
          <a:lstStyle/>
          <a:p>
            <a:r>
              <a:rPr lang="en-GB" sz="3600"/>
              <a:t>Application form – Part B (PDF) </a:t>
            </a:r>
          </a:p>
        </p:txBody>
      </p:sp>
      <p:sp>
        <p:nvSpPr>
          <p:cNvPr id="6" name="Text Placeholder 2"/>
          <p:cNvSpPr txBox="1">
            <a:spLocks/>
          </p:cNvSpPr>
          <p:nvPr/>
        </p:nvSpPr>
        <p:spPr>
          <a:xfrm>
            <a:off x="838200" y="1368000"/>
            <a:ext cx="10515600" cy="4822488"/>
          </a:xfrm>
          <a:prstGeom prst="rect">
            <a:avLst/>
          </a:prstGeom>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endParaRPr lang="fr-BE" sz="2000" b="0">
              <a:solidFill>
                <a:schemeClr val="tx1"/>
              </a:solidFill>
            </a:endParaRPr>
          </a:p>
        </p:txBody>
      </p:sp>
      <p:grpSp>
        <p:nvGrpSpPr>
          <p:cNvPr id="4" name="Group 3"/>
          <p:cNvGrpSpPr/>
          <p:nvPr/>
        </p:nvGrpSpPr>
        <p:grpSpPr>
          <a:xfrm>
            <a:off x="838200" y="333131"/>
            <a:ext cx="864000" cy="864000"/>
            <a:chOff x="10070085" y="4807760"/>
            <a:chExt cx="864000" cy="864000"/>
          </a:xfrm>
        </p:grpSpPr>
        <p:sp>
          <p:nvSpPr>
            <p:cNvPr id="5" name="Oval 4"/>
            <p:cNvSpPr/>
            <p:nvPr/>
          </p:nvSpPr>
          <p:spPr>
            <a:xfrm>
              <a:off x="10070085" y="4807760"/>
              <a:ext cx="864000" cy="86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04320" y="4841995"/>
              <a:ext cx="795530" cy="795530"/>
            </a:xfrm>
            <a:prstGeom prst="rect">
              <a:avLst/>
            </a:prstGeom>
          </p:spPr>
        </p:pic>
      </p:grpSp>
      <p:sp>
        <p:nvSpPr>
          <p:cNvPr id="8" name="Text Placeholder 2"/>
          <p:cNvSpPr txBox="1">
            <a:spLocks/>
          </p:cNvSpPr>
          <p:nvPr/>
        </p:nvSpPr>
        <p:spPr>
          <a:xfrm>
            <a:off x="872435" y="1637742"/>
            <a:ext cx="10515600" cy="4172855"/>
          </a:xfrm>
          <a:prstGeom prst="rect">
            <a:avLst/>
          </a:prstGeom>
          <a:ln w="28575">
            <a:solidFill>
              <a:schemeClr val="accent4"/>
            </a:solidFill>
            <a:prstDash val="sysDot"/>
          </a:ln>
        </p:spPr>
        <p:txBody>
          <a:bodyPr vert="horz" lIns="91440" tIns="108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1" indent="-342900">
              <a:spcAft>
                <a:spcPts val="1200"/>
              </a:spcAft>
              <a:buClr>
                <a:schemeClr val="accent2"/>
              </a:buClr>
              <a:buFont typeface="Arial" panose="020B0604020202020204" pitchFamily="34" charset="0"/>
              <a:buChar char="●"/>
            </a:pPr>
            <a:r>
              <a:rPr lang="en-US" sz="2000" b="0">
                <a:solidFill>
                  <a:schemeClr val="tx1"/>
                </a:solidFill>
              </a:rPr>
              <a:t>Template must be </a:t>
            </a:r>
            <a:r>
              <a:rPr lang="en-US" sz="2000"/>
              <a:t>downloaded from submission tool </a:t>
            </a:r>
            <a:r>
              <a:rPr lang="en-US" sz="2000" b="0">
                <a:solidFill>
                  <a:schemeClr val="tx1"/>
                </a:solidFill>
              </a:rPr>
              <a:t>(templates published in the F&amp;T Portal are for information purpose only)</a:t>
            </a:r>
          </a:p>
          <a:p>
            <a:pPr marL="342900" lvl="1" indent="-342900">
              <a:spcAft>
                <a:spcPts val="1200"/>
              </a:spcAft>
              <a:buClr>
                <a:schemeClr val="accent2"/>
              </a:buClr>
              <a:buFont typeface="Arial" panose="020B0604020202020204" pitchFamily="34" charset="0"/>
              <a:buChar char="●"/>
            </a:pPr>
            <a:r>
              <a:rPr lang="en-US" sz="2000" b="0">
                <a:solidFill>
                  <a:schemeClr val="tx1"/>
                </a:solidFill>
              </a:rPr>
              <a:t>The template includes extensive </a:t>
            </a:r>
            <a:r>
              <a:rPr lang="en-US" sz="2000"/>
              <a:t>instructions</a:t>
            </a:r>
            <a:r>
              <a:rPr lang="en-US" sz="2000" b="0">
                <a:solidFill>
                  <a:schemeClr val="tx1"/>
                </a:solidFill>
              </a:rPr>
              <a:t>, and its structure follows the </a:t>
            </a:r>
            <a:r>
              <a:rPr lang="en-US" sz="2000"/>
              <a:t>evaluation criteria</a:t>
            </a:r>
          </a:p>
          <a:p>
            <a:pPr marL="342900" lvl="1" indent="-342900">
              <a:spcAft>
                <a:spcPts val="1200"/>
              </a:spcAft>
              <a:buClr>
                <a:schemeClr val="accent2"/>
              </a:buClr>
              <a:buFont typeface="Arial" panose="020B0604020202020204" pitchFamily="34" charset="0"/>
              <a:buChar char="●"/>
            </a:pPr>
            <a:r>
              <a:rPr lang="en-US" sz="2000" b="0">
                <a:solidFill>
                  <a:schemeClr val="tx1"/>
                </a:solidFill>
              </a:rPr>
              <a:t>It is normally subject to </a:t>
            </a:r>
            <a:r>
              <a:rPr lang="en-US" sz="2000"/>
              <a:t>page limits</a:t>
            </a:r>
            <a:r>
              <a:rPr lang="en-US" sz="2000" b="0">
                <a:solidFill>
                  <a:schemeClr val="tx1"/>
                </a:solidFill>
              </a:rPr>
              <a:t>. Actual page limit applicable are clearly announced in the topic text. Page limits are applied automatically: </a:t>
            </a:r>
          </a:p>
          <a:p>
            <a:pPr marL="1257300" lvl="2" indent="-342900">
              <a:spcAft>
                <a:spcPts val="1200"/>
              </a:spcAft>
              <a:buClr>
                <a:schemeClr val="accent2"/>
              </a:buClr>
              <a:buFont typeface="Arial" panose="020B0604020202020204" pitchFamily="34" charset="0"/>
              <a:buChar char="●"/>
            </a:pPr>
            <a:r>
              <a:rPr lang="en-US" sz="1800" b="0">
                <a:solidFill>
                  <a:schemeClr val="tx1"/>
                </a:solidFill>
              </a:rPr>
              <a:t>If you attempt to upload a proposal longer than the specified limit before the deadline, you will receive an automatic warning and will be advised to shorten and re-upload the proposal. After the deadline, excess pages (in over-long proposals) will be automatically made invisible and will not be taken into consideration by the evaluators. </a:t>
            </a:r>
            <a:endParaRPr lang="fr-BE" sz="1800" b="0">
              <a:solidFill>
                <a:schemeClr val="tx1"/>
              </a:solidFill>
            </a:endParaRPr>
          </a:p>
        </p:txBody>
      </p:sp>
    </p:spTree>
    <p:extLst>
      <p:ext uri="{BB962C8B-B14F-4D97-AF65-F5344CB8AC3E}">
        <p14:creationId xmlns:p14="http://schemas.microsoft.com/office/powerpoint/2010/main" val="1020264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7958" y="482860"/>
            <a:ext cx="9615841" cy="564543"/>
          </a:xfrm>
        </p:spPr>
        <p:txBody>
          <a:bodyPr/>
          <a:lstStyle/>
          <a:p>
            <a:r>
              <a:rPr lang="en-GB" sz="3600"/>
              <a:t>Evaluation (award) criteria</a:t>
            </a:r>
          </a:p>
        </p:txBody>
      </p:sp>
      <p:sp>
        <p:nvSpPr>
          <p:cNvPr id="6" name="Text Placeholder 2"/>
          <p:cNvSpPr txBox="1">
            <a:spLocks/>
          </p:cNvSpPr>
          <p:nvPr/>
        </p:nvSpPr>
        <p:spPr>
          <a:xfrm>
            <a:off x="873959" y="3032648"/>
            <a:ext cx="10515600" cy="3045935"/>
          </a:xfrm>
          <a:prstGeom prst="rect">
            <a:avLst/>
          </a:prstGeom>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endParaRPr lang="en-US" sz="2000" b="0">
              <a:solidFill>
                <a:schemeClr val="tx1"/>
              </a:solidFill>
            </a:endParaRPr>
          </a:p>
          <a:p>
            <a:pPr lvl="1"/>
            <a:r>
              <a:rPr lang="en-US" sz="2000">
                <a:solidFill>
                  <a:schemeClr val="tx2"/>
                </a:solidFill>
              </a:rPr>
              <a:t>Adapted following lessons learnt</a:t>
            </a:r>
          </a:p>
          <a:p>
            <a:pPr lvl="1"/>
            <a:endParaRPr lang="en-US" sz="2000" b="0">
              <a:solidFill>
                <a:schemeClr val="tx1"/>
              </a:solidFill>
            </a:endParaRPr>
          </a:p>
          <a:p>
            <a:pPr marL="342900" lvl="1" indent="-342900">
              <a:buClr>
                <a:schemeClr val="accent2"/>
              </a:buClr>
              <a:buFont typeface="Arial" panose="020B0604020202020204" pitchFamily="34" charset="0"/>
              <a:buChar char="●"/>
            </a:pPr>
            <a:r>
              <a:rPr lang="en-US" sz="2000"/>
              <a:t>Open Science </a:t>
            </a:r>
            <a:r>
              <a:rPr lang="en-US" sz="2000" b="0">
                <a:solidFill>
                  <a:schemeClr val="tx1"/>
                </a:solidFill>
              </a:rPr>
              <a:t>practices assessed as part of the scientific methodology in the excellence criterion </a:t>
            </a:r>
          </a:p>
          <a:p>
            <a:pPr marL="342900" lvl="1" indent="-342900">
              <a:buClr>
                <a:schemeClr val="accent2"/>
              </a:buClr>
              <a:buFont typeface="Arial" panose="020B0604020202020204" pitchFamily="34" charset="0"/>
              <a:buChar char="●"/>
            </a:pPr>
            <a:r>
              <a:rPr lang="en-US" sz="2000"/>
              <a:t>New approach to impact</a:t>
            </a:r>
            <a:r>
              <a:rPr lang="en-US" sz="2000" b="0">
                <a:solidFill>
                  <a:schemeClr val="tx1"/>
                </a:solidFill>
              </a:rPr>
              <a:t>: Key Impacts Pathways (KIPs)</a:t>
            </a:r>
          </a:p>
          <a:p>
            <a:pPr marL="342900" lvl="1" indent="-342900">
              <a:buClr>
                <a:schemeClr val="accent2"/>
              </a:buClr>
              <a:buFont typeface="Arial" panose="020B0604020202020204" pitchFamily="34" charset="0"/>
              <a:buChar char="●"/>
            </a:pPr>
            <a:r>
              <a:rPr lang="en-US" sz="2000" b="0">
                <a:solidFill>
                  <a:schemeClr val="tx1"/>
                </a:solidFill>
              </a:rPr>
              <a:t>The assessment of the </a:t>
            </a:r>
            <a:r>
              <a:rPr lang="en-US" sz="2000"/>
              <a:t>quality of applicants</a:t>
            </a:r>
            <a:r>
              <a:rPr lang="en-US" sz="2000" b="0">
                <a:solidFill>
                  <a:schemeClr val="tx1"/>
                </a:solidFill>
              </a:rPr>
              <a:t> is assessed under ‘implementation’, rather than as a separate binary assessment of operational capacity</a:t>
            </a:r>
          </a:p>
          <a:p>
            <a:pPr marL="342900" lvl="1" indent="-342900">
              <a:buClr>
                <a:schemeClr val="accent2"/>
              </a:buClr>
              <a:buFont typeface="Arial" panose="020B0604020202020204" pitchFamily="34" charset="0"/>
              <a:buChar char="●"/>
            </a:pPr>
            <a:r>
              <a:rPr lang="en-US" sz="2000" b="0">
                <a:solidFill>
                  <a:schemeClr val="tx1"/>
                </a:solidFill>
              </a:rPr>
              <a:t>Assessment of </a:t>
            </a:r>
            <a:r>
              <a:rPr lang="en-US" sz="2000"/>
              <a:t>management structures </a:t>
            </a:r>
            <a:r>
              <a:rPr lang="en-US" sz="2000" b="0">
                <a:solidFill>
                  <a:schemeClr val="tx1"/>
                </a:solidFill>
              </a:rPr>
              <a:t>has been removed.</a:t>
            </a:r>
          </a:p>
        </p:txBody>
      </p:sp>
      <p:grpSp>
        <p:nvGrpSpPr>
          <p:cNvPr id="4" name="Group 3"/>
          <p:cNvGrpSpPr/>
          <p:nvPr/>
        </p:nvGrpSpPr>
        <p:grpSpPr>
          <a:xfrm>
            <a:off x="838200" y="333131"/>
            <a:ext cx="864000" cy="864000"/>
            <a:chOff x="1069009" y="3735593"/>
            <a:chExt cx="864000" cy="864000"/>
          </a:xfrm>
        </p:grpSpPr>
        <p:sp>
          <p:nvSpPr>
            <p:cNvPr id="5" name="Oval 4"/>
            <p:cNvSpPr/>
            <p:nvPr/>
          </p:nvSpPr>
          <p:spPr>
            <a:xfrm>
              <a:off x="1069009" y="3735593"/>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4768" y="3769828"/>
              <a:ext cx="792482" cy="795530"/>
            </a:xfrm>
            <a:prstGeom prst="rect">
              <a:avLst/>
            </a:prstGeom>
          </p:spPr>
        </p:pic>
      </p:grpSp>
      <p:sp>
        <p:nvSpPr>
          <p:cNvPr id="8" name="Text Placeholder 2"/>
          <p:cNvSpPr txBox="1">
            <a:spLocks/>
          </p:cNvSpPr>
          <p:nvPr/>
        </p:nvSpPr>
        <p:spPr>
          <a:xfrm>
            <a:off x="873959" y="1460289"/>
            <a:ext cx="10515600" cy="1572359"/>
          </a:xfrm>
          <a:prstGeom prst="rect">
            <a:avLst/>
          </a:prstGeom>
          <a:ln w="28575">
            <a:solidFill>
              <a:schemeClr val="accent4"/>
            </a:solidFill>
            <a:prstDash val="sysDot"/>
          </a:ln>
        </p:spPr>
        <p:txBody>
          <a:bodyPr vert="horz" lIns="91440" tIns="108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GB" sz="2000">
                <a:solidFill>
                  <a:schemeClr val="tx2"/>
                </a:solidFill>
              </a:rPr>
              <a:t>Same criteria as in previous R&amp;I Programmes</a:t>
            </a:r>
          </a:p>
          <a:p>
            <a:pPr lvl="1"/>
            <a:endParaRPr lang="en-GB" sz="2000">
              <a:solidFill>
                <a:schemeClr val="tx2"/>
              </a:solidFill>
            </a:endParaRPr>
          </a:p>
          <a:p>
            <a:pPr lvl="1"/>
            <a:r>
              <a:rPr lang="en-US" sz="2000" b="0">
                <a:solidFill>
                  <a:schemeClr val="tx1"/>
                </a:solidFill>
              </a:rPr>
              <a:t>Same three award criteria: ‘</a:t>
            </a:r>
            <a:r>
              <a:rPr lang="en-US" sz="2000"/>
              <a:t>Excellence</a:t>
            </a:r>
            <a:r>
              <a:rPr lang="en-US" sz="2000" b="0">
                <a:solidFill>
                  <a:schemeClr val="tx1"/>
                </a:solidFill>
              </a:rPr>
              <a:t>’, ‘</a:t>
            </a:r>
            <a:r>
              <a:rPr lang="en-US" sz="2000"/>
              <a:t>Impact</a:t>
            </a:r>
            <a:r>
              <a:rPr lang="en-US" sz="2000" b="0">
                <a:solidFill>
                  <a:schemeClr val="tx1"/>
                </a:solidFill>
              </a:rPr>
              <a:t>’ and ‘</a:t>
            </a:r>
            <a:r>
              <a:rPr lang="en-US" sz="2000"/>
              <a:t>Quality and efficiency of the implementation</a:t>
            </a:r>
            <a:r>
              <a:rPr lang="en-US" sz="2000" b="0">
                <a:solidFill>
                  <a:schemeClr val="tx1"/>
                </a:solidFill>
              </a:rPr>
              <a:t>’. Excellence only for ERC.</a:t>
            </a:r>
          </a:p>
        </p:txBody>
      </p:sp>
    </p:spTree>
    <p:extLst>
      <p:ext uri="{BB962C8B-B14F-4D97-AF65-F5344CB8AC3E}">
        <p14:creationId xmlns:p14="http://schemas.microsoft.com/office/powerpoint/2010/main" val="911983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0000" y="468000"/>
            <a:ext cx="9639689" cy="473104"/>
          </a:xfrm>
        </p:spPr>
        <p:txBody>
          <a:bodyPr anchor="t" anchorCtr="0">
            <a:noAutofit/>
          </a:bodyPr>
          <a:lstStyle/>
          <a:p>
            <a:r>
              <a:rPr lang="en-GB"/>
              <a:t>Evaluation criteria (RIAs and IAs)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8000" y="288000"/>
            <a:ext cx="972000" cy="972000"/>
          </a:xfrm>
          <a:prstGeom prst="rect">
            <a:avLst/>
          </a:prstGeom>
        </p:spPr>
      </p:pic>
      <p:sp>
        <p:nvSpPr>
          <p:cNvPr id="11" name="TextBox 10"/>
          <p:cNvSpPr txBox="1"/>
          <p:nvPr/>
        </p:nvSpPr>
        <p:spPr>
          <a:xfrm>
            <a:off x="8485632" y="1450218"/>
            <a:ext cx="2857968" cy="4647426"/>
          </a:xfrm>
          <a:prstGeom prst="rect">
            <a:avLst/>
          </a:prstGeom>
          <a:solidFill>
            <a:schemeClr val="accent5"/>
          </a:solidFill>
          <a:ln>
            <a:noFill/>
          </a:ln>
        </p:spPr>
        <p:txBody>
          <a:bodyPr wrap="square" rtlCol="0">
            <a:spAutoFit/>
          </a:bodyPr>
          <a:lstStyle/>
          <a:p>
            <a:pPr algn="ctr">
              <a:defRPr/>
            </a:pPr>
            <a:r>
              <a:rPr lang="en-GB" b="1" cap="all">
                <a:solidFill>
                  <a:schemeClr val="accent2"/>
                </a:solidFill>
              </a:rPr>
              <a:t>Quality and efficiency of the implementation</a:t>
            </a:r>
          </a:p>
          <a:p>
            <a:pPr algn="ctr">
              <a:defRPr/>
            </a:pPr>
            <a:endParaRPr lang="en-GB" b="1" cap="all">
              <a:solidFill>
                <a:schemeClr val="accent2"/>
              </a:solidFill>
            </a:endParaRPr>
          </a:p>
          <a:p>
            <a:pPr marL="285750" indent="-285750">
              <a:buFont typeface="Wingdings" panose="05000000000000000000" pitchFamily="2" charset="2"/>
              <a:buChar char="ü"/>
              <a:defRPr/>
            </a:pPr>
            <a:r>
              <a:rPr lang="en-US" sz="1600">
                <a:solidFill>
                  <a:srgbClr val="FFFFFF"/>
                </a:solidFill>
              </a:rPr>
              <a:t>Quality and effectiveness of the </a:t>
            </a:r>
            <a:r>
              <a:rPr lang="en-US" sz="1600" b="1">
                <a:solidFill>
                  <a:schemeClr val="accent2"/>
                </a:solidFill>
              </a:rPr>
              <a:t>work plan</a:t>
            </a:r>
            <a:r>
              <a:rPr lang="en-US" sz="1600">
                <a:solidFill>
                  <a:srgbClr val="FFFFFF"/>
                </a:solidFill>
              </a:rPr>
              <a:t>, assessment of risks, and appropriateness of the effort assigned to work packages, and the resources overall.</a:t>
            </a:r>
          </a:p>
          <a:p>
            <a:pPr marL="285750" indent="-285750">
              <a:buFont typeface="Wingdings" panose="05000000000000000000" pitchFamily="2" charset="2"/>
              <a:buChar char="ü"/>
              <a:defRPr/>
            </a:pPr>
            <a:endParaRPr lang="en-US" sz="1600">
              <a:solidFill>
                <a:srgbClr val="FFFFFF"/>
              </a:solidFill>
            </a:endParaRPr>
          </a:p>
          <a:p>
            <a:pPr marL="285750" indent="-285750">
              <a:buFont typeface="Wingdings" panose="05000000000000000000" pitchFamily="2" charset="2"/>
              <a:buChar char="ü"/>
              <a:defRPr/>
            </a:pPr>
            <a:r>
              <a:rPr lang="en-US" sz="1600">
                <a:solidFill>
                  <a:srgbClr val="FFFFFF"/>
                </a:solidFill>
              </a:rPr>
              <a:t>Capacity and</a:t>
            </a:r>
            <a:r>
              <a:rPr lang="en-US" sz="1600" b="1">
                <a:solidFill>
                  <a:schemeClr val="accent2"/>
                </a:solidFill>
              </a:rPr>
              <a:t> </a:t>
            </a:r>
            <a:r>
              <a:rPr lang="en-US" sz="1600">
                <a:solidFill>
                  <a:srgbClr val="FFFFFF"/>
                </a:solidFill>
              </a:rPr>
              <a:t>role of each </a:t>
            </a:r>
            <a:r>
              <a:rPr lang="en-US" sz="1600" b="1">
                <a:solidFill>
                  <a:schemeClr val="accent2"/>
                </a:solidFill>
              </a:rPr>
              <a:t>participant</a:t>
            </a:r>
            <a:r>
              <a:rPr lang="en-US" sz="1600">
                <a:solidFill>
                  <a:srgbClr val="FFFFFF"/>
                </a:solidFill>
              </a:rPr>
              <a:t>, and extent to which the </a:t>
            </a:r>
            <a:r>
              <a:rPr lang="en-US" sz="1600" b="1">
                <a:solidFill>
                  <a:schemeClr val="accent2"/>
                </a:solidFill>
              </a:rPr>
              <a:t>consortium</a:t>
            </a:r>
            <a:r>
              <a:rPr lang="en-US" sz="1600">
                <a:solidFill>
                  <a:srgbClr val="FFFFFF"/>
                </a:solidFill>
              </a:rPr>
              <a:t> as a whole brings together the necessary expertise.</a:t>
            </a:r>
          </a:p>
          <a:p>
            <a:pPr algn="ctr">
              <a:defRPr/>
            </a:pPr>
            <a:endParaRPr lang="en-GB" sz="1600">
              <a:solidFill>
                <a:srgbClr val="FFFFFF"/>
              </a:solidFill>
            </a:endParaRPr>
          </a:p>
        </p:txBody>
      </p:sp>
      <p:sp>
        <p:nvSpPr>
          <p:cNvPr id="12" name="TextBox 11"/>
          <p:cNvSpPr txBox="1"/>
          <p:nvPr/>
        </p:nvSpPr>
        <p:spPr>
          <a:xfrm>
            <a:off x="828000" y="1455498"/>
            <a:ext cx="4054946" cy="4585871"/>
          </a:xfrm>
          <a:prstGeom prst="rect">
            <a:avLst/>
          </a:prstGeom>
          <a:solidFill>
            <a:schemeClr val="accent5"/>
          </a:solidFill>
          <a:ln>
            <a:noFill/>
          </a:ln>
        </p:spPr>
        <p:txBody>
          <a:bodyPr wrap="square" rtlCol="0">
            <a:spAutoFit/>
          </a:bodyPr>
          <a:lstStyle/>
          <a:p>
            <a:pPr algn="ctr">
              <a:defRPr/>
            </a:pPr>
            <a:r>
              <a:rPr lang="en-GB" b="1" cap="all">
                <a:solidFill>
                  <a:schemeClr val="accent2"/>
                </a:solidFill>
              </a:rPr>
              <a:t>Excellence</a:t>
            </a:r>
          </a:p>
          <a:p>
            <a:pPr algn="ctr">
              <a:defRPr/>
            </a:pPr>
            <a:endParaRPr lang="en-GB" b="1" cap="all">
              <a:solidFill>
                <a:schemeClr val="bg1"/>
              </a:solidFill>
            </a:endParaRPr>
          </a:p>
          <a:p>
            <a:pPr marL="285750" indent="-285750">
              <a:buFont typeface="Wingdings" panose="05000000000000000000" pitchFamily="2" charset="2"/>
              <a:buChar char="ü"/>
              <a:defRPr/>
            </a:pPr>
            <a:r>
              <a:rPr lang="en-US" sz="1600">
                <a:solidFill>
                  <a:schemeClr val="bg1"/>
                </a:solidFill>
              </a:rPr>
              <a:t>Clarity and pertinence of the </a:t>
            </a:r>
            <a:r>
              <a:rPr lang="en-US" sz="1600" b="1">
                <a:solidFill>
                  <a:schemeClr val="accent2"/>
                </a:solidFill>
              </a:rPr>
              <a:t>project’s objectives</a:t>
            </a:r>
            <a:r>
              <a:rPr lang="en-US" sz="1600">
                <a:solidFill>
                  <a:schemeClr val="bg1"/>
                </a:solidFill>
              </a:rPr>
              <a:t>, and the extent to which the proposed work is ambitious, and goes beyond the state-of-the-art.</a:t>
            </a:r>
          </a:p>
          <a:p>
            <a:pPr marL="285750" indent="-285750">
              <a:buFont typeface="Wingdings" panose="05000000000000000000" pitchFamily="2" charset="2"/>
              <a:buChar char="ü"/>
              <a:defRPr/>
            </a:pPr>
            <a:endParaRPr lang="en-US" sz="1600">
              <a:solidFill>
                <a:schemeClr val="bg1"/>
              </a:solidFill>
            </a:endParaRPr>
          </a:p>
          <a:p>
            <a:pPr marL="285750" indent="-285750">
              <a:buFont typeface="Wingdings" panose="05000000000000000000" pitchFamily="2" charset="2"/>
              <a:buChar char="ü"/>
              <a:defRPr/>
            </a:pPr>
            <a:r>
              <a:rPr lang="en-US" sz="1600">
                <a:solidFill>
                  <a:schemeClr val="bg1"/>
                </a:solidFill>
              </a:rPr>
              <a:t>Soundness of the proposed </a:t>
            </a:r>
            <a:r>
              <a:rPr lang="en-US" sz="1600" b="1">
                <a:solidFill>
                  <a:schemeClr val="accent2"/>
                </a:solidFill>
              </a:rPr>
              <a:t>methodology</a:t>
            </a:r>
            <a:r>
              <a:rPr lang="en-US" sz="1600">
                <a:solidFill>
                  <a:schemeClr val="bg1"/>
                </a:solidFill>
              </a:rPr>
              <a:t>, including the underlying concepts, models, assumptions, inter-disciplinary approaches, appropriate consideration of the </a:t>
            </a:r>
            <a:r>
              <a:rPr lang="en-US" sz="1600" b="1">
                <a:solidFill>
                  <a:schemeClr val="accent2"/>
                </a:solidFill>
              </a:rPr>
              <a:t>gender dimension </a:t>
            </a:r>
            <a:r>
              <a:rPr lang="en-US" sz="1600">
                <a:solidFill>
                  <a:schemeClr val="bg1"/>
                </a:solidFill>
              </a:rPr>
              <a:t>in research and innovation content, and the quality of </a:t>
            </a:r>
            <a:r>
              <a:rPr lang="en-US" sz="1600" b="1">
                <a:solidFill>
                  <a:schemeClr val="accent2"/>
                </a:solidFill>
              </a:rPr>
              <a:t>open science practices </a:t>
            </a:r>
            <a:r>
              <a:rPr lang="en-US" sz="1600">
                <a:solidFill>
                  <a:schemeClr val="bg1"/>
                </a:solidFill>
              </a:rPr>
              <a:t>including sharing and management of research outputs and engagement of citizens, civil society and end users where appropriate.</a:t>
            </a:r>
            <a:endParaRPr lang="en-GB" sz="1600">
              <a:solidFill>
                <a:schemeClr val="bg1"/>
              </a:solidFill>
            </a:endParaRPr>
          </a:p>
        </p:txBody>
      </p:sp>
      <p:sp>
        <p:nvSpPr>
          <p:cNvPr id="13" name="TextBox 12"/>
          <p:cNvSpPr txBox="1"/>
          <p:nvPr/>
        </p:nvSpPr>
        <p:spPr>
          <a:xfrm>
            <a:off x="5084064" y="1451820"/>
            <a:ext cx="3200450" cy="3847207"/>
          </a:xfrm>
          <a:prstGeom prst="rect">
            <a:avLst/>
          </a:prstGeom>
          <a:solidFill>
            <a:schemeClr val="accent5"/>
          </a:solidFill>
          <a:ln>
            <a:noFill/>
          </a:ln>
        </p:spPr>
        <p:txBody>
          <a:bodyPr wrap="square" lIns="91440" tIns="45720" rIns="91440" bIns="45720" rtlCol="0" anchor="t">
            <a:spAutoFit/>
          </a:bodyPr>
          <a:lstStyle/>
          <a:p>
            <a:pPr algn="ctr">
              <a:defRPr/>
            </a:pPr>
            <a:r>
              <a:rPr lang="en-GB" b="1" cap="all">
                <a:solidFill>
                  <a:schemeClr val="accent2"/>
                </a:solidFill>
              </a:rPr>
              <a:t>IMPACT</a:t>
            </a:r>
          </a:p>
          <a:p>
            <a:pPr algn="ctr">
              <a:defRPr/>
            </a:pPr>
            <a:endParaRPr lang="en-GB" b="1" cap="all">
              <a:solidFill>
                <a:schemeClr val="bg1"/>
              </a:solidFill>
            </a:endParaRPr>
          </a:p>
          <a:p>
            <a:pPr marL="285750" indent="-285750">
              <a:buFont typeface="Wingdings" panose="05000000000000000000" pitchFamily="2" charset="2"/>
              <a:buChar char="ü"/>
              <a:defRPr/>
            </a:pPr>
            <a:r>
              <a:rPr lang="en-US" sz="1600">
                <a:solidFill>
                  <a:schemeClr val="bg1"/>
                </a:solidFill>
              </a:rPr>
              <a:t>Credibility of the </a:t>
            </a:r>
            <a:r>
              <a:rPr lang="en-US" sz="1600" b="1">
                <a:solidFill>
                  <a:schemeClr val="accent2"/>
                </a:solidFill>
              </a:rPr>
              <a:t>pathways</a:t>
            </a:r>
            <a:r>
              <a:rPr lang="en-US" sz="1600">
                <a:solidFill>
                  <a:schemeClr val="bg1"/>
                </a:solidFill>
              </a:rPr>
              <a:t> to achieve the expected </a:t>
            </a:r>
            <a:r>
              <a:rPr lang="en-US" sz="1600" b="1">
                <a:solidFill>
                  <a:schemeClr val="accent2"/>
                </a:solidFill>
              </a:rPr>
              <a:t>outcomes and impacts </a:t>
            </a:r>
            <a:r>
              <a:rPr lang="en-US" sz="1600">
                <a:solidFill>
                  <a:schemeClr val="bg1"/>
                </a:solidFill>
              </a:rPr>
              <a:t>specified in the work </a:t>
            </a:r>
            <a:r>
              <a:rPr lang="en-US" sz="1600" err="1">
                <a:solidFill>
                  <a:schemeClr val="bg1"/>
                </a:solidFill>
              </a:rPr>
              <a:t>programme</a:t>
            </a:r>
            <a:r>
              <a:rPr lang="en-US" sz="1600">
                <a:solidFill>
                  <a:schemeClr val="bg1"/>
                </a:solidFill>
              </a:rPr>
              <a:t>.</a:t>
            </a:r>
            <a:endParaRPr lang="en-US" sz="1600">
              <a:solidFill>
                <a:schemeClr val="bg1"/>
              </a:solidFill>
              <a:cs typeface="Arial"/>
            </a:endParaRPr>
          </a:p>
          <a:p>
            <a:pPr marL="285750" indent="-285750">
              <a:buFont typeface="Wingdings" panose="05000000000000000000" pitchFamily="2" charset="2"/>
              <a:buChar char="ü"/>
              <a:defRPr/>
            </a:pPr>
            <a:endParaRPr lang="en-US" sz="1600">
              <a:solidFill>
                <a:schemeClr val="bg1"/>
              </a:solidFill>
            </a:endParaRPr>
          </a:p>
          <a:p>
            <a:pPr marL="285750" indent="-285750">
              <a:buFont typeface="Wingdings" panose="05000000000000000000" pitchFamily="2" charset="2"/>
              <a:buChar char="ü"/>
              <a:defRPr/>
            </a:pPr>
            <a:r>
              <a:rPr lang="en-US" sz="1600">
                <a:solidFill>
                  <a:schemeClr val="bg1"/>
                </a:solidFill>
              </a:rPr>
              <a:t>Suitability and quality of the </a:t>
            </a:r>
            <a:r>
              <a:rPr lang="en-US" sz="1600" b="1">
                <a:solidFill>
                  <a:schemeClr val="accent2"/>
                </a:solidFill>
              </a:rPr>
              <a:t>measures to maximize expected outcomes and impacts</a:t>
            </a:r>
            <a:r>
              <a:rPr lang="en-US" sz="1600">
                <a:solidFill>
                  <a:schemeClr val="bg1"/>
                </a:solidFill>
              </a:rPr>
              <a:t>, as set out in the dissemination and exploitation plan, including communication activities.</a:t>
            </a:r>
            <a:endParaRPr lang="en-GB">
              <a:solidFill>
                <a:schemeClr val="bg1"/>
              </a:solidFill>
            </a:endParaRPr>
          </a:p>
        </p:txBody>
      </p:sp>
      <p:sp>
        <p:nvSpPr>
          <p:cNvPr id="3" name="TextBox 2"/>
          <p:cNvSpPr txBox="1"/>
          <p:nvPr/>
        </p:nvSpPr>
        <p:spPr>
          <a:xfrm>
            <a:off x="1460649" y="6278764"/>
            <a:ext cx="8144949" cy="276999"/>
          </a:xfrm>
          <a:prstGeom prst="rect">
            <a:avLst/>
          </a:prstGeom>
          <a:noFill/>
        </p:spPr>
        <p:txBody>
          <a:bodyPr wrap="square" rtlCol="0">
            <a:spAutoFit/>
          </a:bodyPr>
          <a:lstStyle/>
          <a:p>
            <a:r>
              <a:rPr lang="en-GB" sz="1200" i="1"/>
              <a:t>Proposals aspects are assessed to the extent that the proposed work is within the scope of the work programme topic</a:t>
            </a:r>
            <a:endParaRPr lang="fr-BE" sz="1200"/>
          </a:p>
        </p:txBody>
      </p:sp>
    </p:spTree>
    <p:extLst>
      <p:ext uri="{BB962C8B-B14F-4D97-AF65-F5344CB8AC3E}">
        <p14:creationId xmlns:p14="http://schemas.microsoft.com/office/powerpoint/2010/main" val="8973599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5717" y="3586783"/>
            <a:ext cx="789103" cy="789103"/>
          </a:xfrm>
          <a:prstGeom prst="rect">
            <a:avLst/>
          </a:prstGeom>
        </p:spPr>
      </p:pic>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5717" y="5148972"/>
            <a:ext cx="789103" cy="789103"/>
          </a:xfrm>
          <a:prstGeom prst="rect">
            <a:avLst/>
          </a:prstGeom>
        </p:spPr>
      </p:pic>
      <p:sp>
        <p:nvSpPr>
          <p:cNvPr id="41" name="Rectangle 40"/>
          <p:cNvSpPr/>
          <p:nvPr/>
        </p:nvSpPr>
        <p:spPr>
          <a:xfrm>
            <a:off x="1562048" y="2236461"/>
            <a:ext cx="9346742" cy="432000"/>
          </a:xfrm>
          <a:prstGeom prst="rect">
            <a:avLst/>
          </a:prstGeom>
          <a:solidFill>
            <a:schemeClr val="bg1"/>
          </a:solidFill>
          <a:ln w="28575" cmpd="sng">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fontAlgn="auto">
              <a:spcBef>
                <a:spcPts val="0"/>
              </a:spcBef>
              <a:spcAft>
                <a:spcPts val="0"/>
              </a:spcAft>
            </a:pPr>
            <a:r>
              <a:rPr lang="en-GB" b="1">
                <a:solidFill>
                  <a:schemeClr val="tx1"/>
                </a:solidFill>
              </a:rPr>
              <a:t>You need to demonstrate that your idea is ambitious and goes beyond the state of the art</a:t>
            </a:r>
          </a:p>
        </p:txBody>
      </p:sp>
      <p:sp>
        <p:nvSpPr>
          <p:cNvPr id="42" name="Rectangle 41"/>
          <p:cNvSpPr/>
          <p:nvPr/>
        </p:nvSpPr>
        <p:spPr>
          <a:xfrm>
            <a:off x="1562048" y="3667887"/>
            <a:ext cx="9831375" cy="660211"/>
          </a:xfrm>
          <a:prstGeom prst="rect">
            <a:avLst/>
          </a:prstGeom>
          <a:solidFill>
            <a:schemeClr val="bg1"/>
          </a:solidFill>
          <a:ln w="28575" cmpd="sng">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fontAlgn="auto">
              <a:spcBef>
                <a:spcPts val="0"/>
              </a:spcBef>
              <a:spcAft>
                <a:spcPts val="0"/>
              </a:spcAft>
            </a:pPr>
            <a:r>
              <a:rPr lang="en-US" b="1">
                <a:solidFill>
                  <a:schemeClr val="tx1"/>
                </a:solidFill>
              </a:rPr>
              <a:t>You should show how your project could contribute to the outcomes and impacts described in the work programme (the pathway to impact)</a:t>
            </a:r>
            <a:endParaRPr lang="en-GB" b="1">
              <a:solidFill>
                <a:schemeClr val="tx1"/>
              </a:solidFill>
            </a:endParaRPr>
          </a:p>
        </p:txBody>
      </p:sp>
      <p:sp>
        <p:nvSpPr>
          <p:cNvPr id="44" name="Rectangle 43"/>
          <p:cNvSpPr/>
          <p:nvPr/>
        </p:nvSpPr>
        <p:spPr>
          <a:xfrm>
            <a:off x="1562048" y="4611811"/>
            <a:ext cx="10114839" cy="432000"/>
          </a:xfrm>
          <a:prstGeom prst="rect">
            <a:avLst/>
          </a:prstGeom>
          <a:solidFill>
            <a:schemeClr val="bg1"/>
          </a:solidFill>
          <a:ln w="28575" cmpd="sng">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fontAlgn="auto">
              <a:spcBef>
                <a:spcPts val="0"/>
              </a:spcBef>
              <a:spcAft>
                <a:spcPts val="0"/>
              </a:spcAft>
            </a:pPr>
            <a:r>
              <a:rPr lang="en-US" b="1">
                <a:solidFill>
                  <a:schemeClr val="tx1"/>
                </a:solidFill>
              </a:rPr>
              <a:t>You should describe the planned measures to </a:t>
            </a:r>
            <a:r>
              <a:rPr lang="en-US" b="1" err="1">
                <a:solidFill>
                  <a:schemeClr val="tx1"/>
                </a:solidFill>
              </a:rPr>
              <a:t>maximise</a:t>
            </a:r>
            <a:r>
              <a:rPr lang="en-US" b="1">
                <a:solidFill>
                  <a:schemeClr val="tx1"/>
                </a:solidFill>
              </a:rPr>
              <a:t> the impact of your project (‘plan for the dissemination and exploitation including communication activities’)</a:t>
            </a:r>
            <a:endParaRPr lang="en-GB" b="1">
              <a:solidFill>
                <a:schemeClr val="tx1"/>
              </a:solidFill>
            </a:endParaRPr>
          </a:p>
        </p:txBody>
      </p:sp>
      <p:sp>
        <p:nvSpPr>
          <p:cNvPr id="46" name="Rectangle 45"/>
          <p:cNvSpPr/>
          <p:nvPr/>
        </p:nvSpPr>
        <p:spPr>
          <a:xfrm>
            <a:off x="1562048" y="5327523"/>
            <a:ext cx="9346743" cy="432000"/>
          </a:xfrm>
          <a:prstGeom prst="rect">
            <a:avLst/>
          </a:prstGeom>
          <a:solidFill>
            <a:schemeClr val="bg1"/>
          </a:solidFill>
          <a:ln w="28575" cmpd="sng">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fontAlgn="auto">
              <a:spcBef>
                <a:spcPts val="0"/>
              </a:spcBef>
              <a:spcAft>
                <a:spcPts val="0"/>
              </a:spcAft>
            </a:pPr>
            <a:r>
              <a:rPr lang="en-GB" b="1">
                <a:solidFill>
                  <a:schemeClr val="tx1"/>
                </a:solidFill>
              </a:rPr>
              <a:t>You should demonstrate the quality of your work plan, resources and participants</a:t>
            </a:r>
          </a:p>
        </p:txBody>
      </p:sp>
      <p:sp>
        <p:nvSpPr>
          <p:cNvPr id="2" name="Title 1"/>
          <p:cNvSpPr>
            <a:spLocks noGrp="1"/>
          </p:cNvSpPr>
          <p:nvPr>
            <p:ph type="title"/>
          </p:nvPr>
        </p:nvSpPr>
        <p:spPr>
          <a:xfrm>
            <a:off x="852844" y="495183"/>
            <a:ext cx="10515600" cy="600164"/>
          </a:xfrm>
        </p:spPr>
        <p:txBody>
          <a:bodyPr/>
          <a:lstStyle/>
          <a:p>
            <a:r>
              <a:rPr lang="en-GB"/>
              <a:t>Key principles to write a proposal</a:t>
            </a:r>
            <a:endParaRPr lang="fr-BE"/>
          </a:p>
        </p:txBody>
      </p:sp>
      <p:grpSp>
        <p:nvGrpSpPr>
          <p:cNvPr id="33" name="Group 32"/>
          <p:cNvGrpSpPr/>
          <p:nvPr/>
        </p:nvGrpSpPr>
        <p:grpSpPr>
          <a:xfrm>
            <a:off x="832278" y="2149819"/>
            <a:ext cx="655980" cy="655980"/>
            <a:chOff x="8934066" y="2641504"/>
            <a:chExt cx="864000" cy="864000"/>
          </a:xfrm>
        </p:grpSpPr>
        <p:sp>
          <p:nvSpPr>
            <p:cNvPr id="34" name="Oval 33"/>
            <p:cNvSpPr/>
            <p:nvPr/>
          </p:nvSpPr>
          <p:spPr>
            <a:xfrm>
              <a:off x="8934066" y="2641504"/>
              <a:ext cx="864000" cy="86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5" name="Picture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48688" y="2656126"/>
              <a:ext cx="834757" cy="834757"/>
            </a:xfrm>
            <a:prstGeom prst="rect">
              <a:avLst/>
            </a:prstGeom>
          </p:spPr>
        </p:pic>
      </p:grpSp>
      <p:sp>
        <p:nvSpPr>
          <p:cNvPr id="6" name="TextBox 5"/>
          <p:cNvSpPr txBox="1"/>
          <p:nvPr/>
        </p:nvSpPr>
        <p:spPr>
          <a:xfrm>
            <a:off x="1562048" y="1583416"/>
            <a:ext cx="9346743" cy="369332"/>
          </a:xfrm>
          <a:prstGeom prst="rect">
            <a:avLst/>
          </a:prstGeom>
          <a:noFill/>
        </p:spPr>
        <p:txBody>
          <a:bodyPr wrap="square" rtlCol="0">
            <a:spAutoFit/>
          </a:bodyPr>
          <a:lstStyle/>
          <a:p>
            <a:r>
              <a:rPr lang="en-US"/>
              <a:t> </a:t>
            </a:r>
            <a:r>
              <a:rPr lang="en-US" b="1"/>
              <a:t>Your proposed work must be within the scope of a work programme topic</a:t>
            </a:r>
            <a:endParaRPr lang="fr-BE" b="1"/>
          </a:p>
        </p:txBody>
      </p:sp>
      <p:grpSp>
        <p:nvGrpSpPr>
          <p:cNvPr id="37" name="Group 36"/>
          <p:cNvGrpSpPr/>
          <p:nvPr/>
        </p:nvGrpSpPr>
        <p:grpSpPr>
          <a:xfrm>
            <a:off x="826683" y="1430589"/>
            <a:ext cx="667171" cy="667171"/>
            <a:chOff x="8937971" y="1558376"/>
            <a:chExt cx="864000" cy="864000"/>
          </a:xfrm>
        </p:grpSpPr>
        <p:sp>
          <p:nvSpPr>
            <p:cNvPr id="38" name="Oval 37"/>
            <p:cNvSpPr/>
            <p:nvPr/>
          </p:nvSpPr>
          <p:spPr>
            <a:xfrm>
              <a:off x="8937971" y="1558376"/>
              <a:ext cx="864000" cy="86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9" name="Picture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72206" y="1592611"/>
              <a:ext cx="795530" cy="795530"/>
            </a:xfrm>
            <a:prstGeom prst="rect">
              <a:avLst/>
            </a:prstGeom>
          </p:spPr>
        </p:pic>
      </p:grpSp>
      <p:grpSp>
        <p:nvGrpSpPr>
          <p:cNvPr id="40" name="Group 39"/>
          <p:cNvGrpSpPr/>
          <p:nvPr/>
        </p:nvGrpSpPr>
        <p:grpSpPr>
          <a:xfrm>
            <a:off x="821835" y="2857858"/>
            <a:ext cx="676866" cy="676866"/>
            <a:chOff x="3277401" y="1558376"/>
            <a:chExt cx="864000" cy="864000"/>
          </a:xfrm>
        </p:grpSpPr>
        <p:sp>
          <p:nvSpPr>
            <p:cNvPr id="53" name="Oval 52"/>
            <p:cNvSpPr/>
            <p:nvPr/>
          </p:nvSpPr>
          <p:spPr>
            <a:xfrm>
              <a:off x="3277401" y="1558376"/>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4" name="Picture 5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11636" y="1586530"/>
              <a:ext cx="795530" cy="795530"/>
            </a:xfrm>
            <a:prstGeom prst="rect">
              <a:avLst/>
            </a:prstGeom>
          </p:spPr>
        </p:pic>
      </p:grpSp>
      <p:sp>
        <p:nvSpPr>
          <p:cNvPr id="55" name="Rectangle 54"/>
          <p:cNvSpPr/>
          <p:nvPr/>
        </p:nvSpPr>
        <p:spPr>
          <a:xfrm>
            <a:off x="1562048" y="2952174"/>
            <a:ext cx="9831375" cy="432000"/>
          </a:xfrm>
          <a:prstGeom prst="rect">
            <a:avLst/>
          </a:prstGeom>
          <a:solidFill>
            <a:schemeClr val="bg1"/>
          </a:solidFill>
          <a:ln w="28575" cmpd="sng">
            <a:noFill/>
            <a:prstDash val="sysDot"/>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defTabSz="457200" fontAlgn="auto">
              <a:spcBef>
                <a:spcPts val="0"/>
              </a:spcBef>
              <a:spcAft>
                <a:spcPts val="0"/>
              </a:spcAft>
            </a:pPr>
            <a:r>
              <a:rPr lang="en-GB" b="1">
                <a:solidFill>
                  <a:schemeClr val="tx1"/>
                </a:solidFill>
              </a:rPr>
              <a:t>Your methodology must consider </a:t>
            </a:r>
            <a:r>
              <a:rPr lang="en-US" b="1">
                <a:solidFill>
                  <a:schemeClr val="tx1"/>
                </a:solidFill>
              </a:rPr>
              <a:t>interdisciplinarity, gender dimension and open science practices. </a:t>
            </a:r>
            <a:endParaRPr lang="en-GB" b="1">
              <a:solidFill>
                <a:schemeClr val="tx1"/>
              </a:solidFill>
            </a:endParaRPr>
          </a:p>
        </p:txBody>
      </p:sp>
      <p:grpSp>
        <p:nvGrpSpPr>
          <p:cNvPr id="56" name="Group 55"/>
          <p:cNvGrpSpPr/>
          <p:nvPr/>
        </p:nvGrpSpPr>
        <p:grpSpPr>
          <a:xfrm>
            <a:off x="825784" y="4427945"/>
            <a:ext cx="668968" cy="668968"/>
            <a:chOff x="8939436" y="4807760"/>
            <a:chExt cx="864000" cy="864000"/>
          </a:xfrm>
        </p:grpSpPr>
        <p:sp>
          <p:nvSpPr>
            <p:cNvPr id="57" name="Oval 56"/>
            <p:cNvSpPr/>
            <p:nvPr/>
          </p:nvSpPr>
          <p:spPr>
            <a:xfrm>
              <a:off x="8939436" y="4807760"/>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8" name="Picture 5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73671" y="4841995"/>
              <a:ext cx="795530" cy="795530"/>
            </a:xfrm>
            <a:prstGeom prst="rect">
              <a:avLst/>
            </a:prstGeom>
          </p:spPr>
        </p:pic>
      </p:grpSp>
    </p:spTree>
    <p:extLst>
      <p:ext uri="{BB962C8B-B14F-4D97-AF65-F5344CB8AC3E}">
        <p14:creationId xmlns:p14="http://schemas.microsoft.com/office/powerpoint/2010/main" val="3811748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a:t>Policy and horizontal considerations</a:t>
            </a:r>
            <a:endParaRPr lang="fr-BE"/>
          </a:p>
        </p:txBody>
      </p:sp>
      <p:sp>
        <p:nvSpPr>
          <p:cNvPr id="4" name="Title 1"/>
          <p:cNvSpPr txBox="1">
            <a:spLocks/>
          </p:cNvSpPr>
          <p:nvPr/>
        </p:nvSpPr>
        <p:spPr>
          <a:xfrm>
            <a:off x="1638678" y="1694625"/>
            <a:ext cx="4341498" cy="473104"/>
          </a:xfrm>
          <a:prstGeom prst="rect">
            <a:avLst/>
          </a:prstGeom>
        </p:spPr>
        <p:txBody>
          <a:bodyPr vert="horz" lIns="91440" tIns="45720" rIns="91440" bIns="0" rtlCol="0" anchor="t" anchorCtr="0">
            <a:normAutofit fontScale="97500"/>
          </a:bodyPr>
          <a:lstStyle>
            <a:lvl1pPr algn="l" defTabSz="914400" rtl="0" eaLnBrk="1" latinLnBrk="0" hangingPunct="1">
              <a:lnSpc>
                <a:spcPct val="90000"/>
              </a:lnSpc>
              <a:spcBef>
                <a:spcPct val="0"/>
              </a:spcBef>
              <a:buNone/>
              <a:defRPr sz="3600" b="1" kern="1200">
                <a:solidFill>
                  <a:schemeClr val="accent2"/>
                </a:solidFill>
                <a:latin typeface="+mj-lt"/>
                <a:ea typeface="+mj-ea"/>
                <a:cs typeface="+mj-cs"/>
              </a:defRPr>
            </a:lvl1pPr>
          </a:lstStyle>
          <a:p>
            <a:pPr>
              <a:lnSpc>
                <a:spcPct val="100000"/>
              </a:lnSpc>
            </a:pPr>
            <a:r>
              <a:rPr lang="en-GB" sz="1800">
                <a:solidFill>
                  <a:schemeClr val="tx1"/>
                </a:solidFill>
                <a:latin typeface="+mn-lt"/>
                <a:ea typeface="+mn-ea"/>
                <a:cs typeface="+mn-cs"/>
              </a:rPr>
              <a:t>Open Science across the programme</a:t>
            </a:r>
          </a:p>
        </p:txBody>
      </p:sp>
      <p:grpSp>
        <p:nvGrpSpPr>
          <p:cNvPr id="5" name="Group 4"/>
          <p:cNvGrpSpPr/>
          <p:nvPr/>
        </p:nvGrpSpPr>
        <p:grpSpPr>
          <a:xfrm>
            <a:off x="701796" y="1543568"/>
            <a:ext cx="666000" cy="666000"/>
            <a:chOff x="4465351" y="3720675"/>
            <a:chExt cx="891918" cy="864000"/>
          </a:xfrm>
        </p:grpSpPr>
        <p:sp>
          <p:nvSpPr>
            <p:cNvPr id="6" name="Oval 5"/>
            <p:cNvSpPr/>
            <p:nvPr/>
          </p:nvSpPr>
          <p:spPr>
            <a:xfrm>
              <a:off x="4465351" y="3720675"/>
              <a:ext cx="864000" cy="86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4787" y="3734868"/>
              <a:ext cx="792482" cy="795530"/>
            </a:xfrm>
            <a:prstGeom prst="rect">
              <a:avLst/>
            </a:prstGeom>
          </p:spPr>
        </p:pic>
      </p:grpSp>
      <p:sp>
        <p:nvSpPr>
          <p:cNvPr id="8" name="Title 1"/>
          <p:cNvSpPr txBox="1">
            <a:spLocks/>
          </p:cNvSpPr>
          <p:nvPr/>
        </p:nvSpPr>
        <p:spPr>
          <a:xfrm>
            <a:off x="1638678" y="2541818"/>
            <a:ext cx="4341498" cy="473104"/>
          </a:xfrm>
          <a:prstGeom prst="rect">
            <a:avLst/>
          </a:prstGeom>
        </p:spPr>
        <p:txBody>
          <a:bodyPr vert="horz" lIns="91440" tIns="45720" rIns="91440" bIns="0" rtlCol="0" anchor="t" anchorCtr="0">
            <a:normAutofit fontScale="97500"/>
          </a:bodyPr>
          <a:lstStyle>
            <a:lvl1pPr algn="l" defTabSz="914400" rtl="0" eaLnBrk="1" latinLnBrk="0" hangingPunct="1">
              <a:lnSpc>
                <a:spcPct val="90000"/>
              </a:lnSpc>
              <a:spcBef>
                <a:spcPct val="0"/>
              </a:spcBef>
              <a:buNone/>
              <a:defRPr sz="3600" b="1" kern="1200">
                <a:solidFill>
                  <a:schemeClr val="accent2"/>
                </a:solidFill>
                <a:latin typeface="+mj-lt"/>
                <a:ea typeface="+mj-ea"/>
                <a:cs typeface="+mj-cs"/>
              </a:defRPr>
            </a:lvl1pPr>
          </a:lstStyle>
          <a:p>
            <a:pPr>
              <a:lnSpc>
                <a:spcPct val="100000"/>
              </a:lnSpc>
            </a:pPr>
            <a:r>
              <a:rPr lang="en-GB" sz="1800">
                <a:solidFill>
                  <a:schemeClr val="tx1"/>
                </a:solidFill>
                <a:latin typeface="+mn-lt"/>
                <a:ea typeface="+mn-ea"/>
                <a:cs typeface="+mn-cs"/>
              </a:rPr>
              <a:t>Gender dimension in R&amp;I content</a:t>
            </a:r>
          </a:p>
        </p:txBody>
      </p:sp>
      <p:sp>
        <p:nvSpPr>
          <p:cNvPr id="10" name="Title 1"/>
          <p:cNvSpPr txBox="1">
            <a:spLocks/>
          </p:cNvSpPr>
          <p:nvPr/>
        </p:nvSpPr>
        <p:spPr>
          <a:xfrm>
            <a:off x="1638678" y="3389011"/>
            <a:ext cx="4524378" cy="473104"/>
          </a:xfrm>
          <a:prstGeom prst="rect">
            <a:avLst/>
          </a:prstGeom>
        </p:spPr>
        <p:txBody>
          <a:bodyPr vert="horz" lIns="91440" tIns="45720" rIns="91440" bIns="0" rtlCol="0" anchor="t" anchorCtr="0">
            <a:normAutofit fontScale="97500"/>
          </a:bodyPr>
          <a:lstStyle>
            <a:lvl1pPr algn="l" defTabSz="914400" rtl="0" eaLnBrk="1" latinLnBrk="0" hangingPunct="1">
              <a:lnSpc>
                <a:spcPct val="90000"/>
              </a:lnSpc>
              <a:spcBef>
                <a:spcPct val="0"/>
              </a:spcBef>
              <a:buNone/>
              <a:defRPr sz="3600" b="1" kern="1200">
                <a:solidFill>
                  <a:schemeClr val="accent2"/>
                </a:solidFill>
                <a:latin typeface="+mj-lt"/>
                <a:ea typeface="+mj-ea"/>
                <a:cs typeface="+mj-cs"/>
              </a:defRPr>
            </a:lvl1pPr>
          </a:lstStyle>
          <a:p>
            <a:r>
              <a:rPr lang="en-US" sz="1800">
                <a:solidFill>
                  <a:schemeClr val="tx1"/>
                </a:solidFill>
                <a:latin typeface="+mn-lt"/>
                <a:ea typeface="+mn-ea"/>
                <a:cs typeface="+mn-cs"/>
              </a:rPr>
              <a:t>Pathway to impact</a:t>
            </a:r>
            <a:endParaRPr lang="en-GB" sz="1800">
              <a:solidFill>
                <a:schemeClr val="tx1"/>
              </a:solidFill>
              <a:latin typeface="+mn-lt"/>
              <a:ea typeface="+mn-ea"/>
              <a:cs typeface="+mn-cs"/>
            </a:endParaRPr>
          </a:p>
        </p:txBody>
      </p:sp>
      <p:grpSp>
        <p:nvGrpSpPr>
          <p:cNvPr id="11" name="Group 10"/>
          <p:cNvGrpSpPr/>
          <p:nvPr/>
        </p:nvGrpSpPr>
        <p:grpSpPr>
          <a:xfrm>
            <a:off x="701796" y="3221218"/>
            <a:ext cx="666000" cy="666000"/>
            <a:chOff x="1069009" y="3735593"/>
            <a:chExt cx="864000" cy="864000"/>
          </a:xfrm>
        </p:grpSpPr>
        <p:sp>
          <p:nvSpPr>
            <p:cNvPr id="12" name="Oval 11"/>
            <p:cNvSpPr/>
            <p:nvPr/>
          </p:nvSpPr>
          <p:spPr>
            <a:xfrm>
              <a:off x="1069009" y="3735593"/>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4768" y="3769828"/>
              <a:ext cx="792482" cy="795530"/>
            </a:xfrm>
            <a:prstGeom prst="rect">
              <a:avLst/>
            </a:prstGeom>
          </p:spPr>
        </p:pic>
      </p:grpSp>
      <p:sp>
        <p:nvSpPr>
          <p:cNvPr id="14" name="Title 1"/>
          <p:cNvSpPr txBox="1">
            <a:spLocks/>
          </p:cNvSpPr>
          <p:nvPr/>
        </p:nvSpPr>
        <p:spPr>
          <a:xfrm>
            <a:off x="1638678" y="4236204"/>
            <a:ext cx="4524378" cy="473104"/>
          </a:xfrm>
          <a:prstGeom prst="rect">
            <a:avLst/>
          </a:prstGeom>
        </p:spPr>
        <p:txBody>
          <a:bodyPr vert="horz" lIns="91440" tIns="45720" rIns="91440" bIns="0" rtlCol="0" anchor="t" anchorCtr="0">
            <a:normAutofit fontScale="97500"/>
          </a:bodyPr>
          <a:lstStyle>
            <a:lvl1pPr algn="l" defTabSz="914400" rtl="0" eaLnBrk="1" latinLnBrk="0" hangingPunct="1">
              <a:lnSpc>
                <a:spcPct val="90000"/>
              </a:lnSpc>
              <a:spcBef>
                <a:spcPct val="0"/>
              </a:spcBef>
              <a:buNone/>
              <a:defRPr sz="3600" b="1" kern="1200">
                <a:solidFill>
                  <a:schemeClr val="accent2"/>
                </a:solidFill>
                <a:latin typeface="+mj-lt"/>
                <a:ea typeface="+mj-ea"/>
                <a:cs typeface="+mj-cs"/>
              </a:defRPr>
            </a:lvl1pPr>
          </a:lstStyle>
          <a:p>
            <a:r>
              <a:rPr lang="en-GB" sz="1800">
                <a:solidFill>
                  <a:schemeClr val="tx1"/>
                </a:solidFill>
                <a:latin typeface="+mn-lt"/>
                <a:ea typeface="+mn-ea"/>
                <a:cs typeface="+mn-cs"/>
              </a:rPr>
              <a:t>Measures to maximise impact</a:t>
            </a:r>
          </a:p>
        </p:txBody>
      </p:sp>
      <p:grpSp>
        <p:nvGrpSpPr>
          <p:cNvPr id="15" name="Group 14"/>
          <p:cNvGrpSpPr/>
          <p:nvPr/>
        </p:nvGrpSpPr>
        <p:grpSpPr>
          <a:xfrm>
            <a:off x="701796" y="4060043"/>
            <a:ext cx="666000" cy="666000"/>
            <a:chOff x="8939436" y="4807760"/>
            <a:chExt cx="864000" cy="864000"/>
          </a:xfrm>
        </p:grpSpPr>
        <p:sp>
          <p:nvSpPr>
            <p:cNvPr id="16" name="Oval 15"/>
            <p:cNvSpPr/>
            <p:nvPr/>
          </p:nvSpPr>
          <p:spPr>
            <a:xfrm>
              <a:off x="8939436" y="4807760"/>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3671" y="4841995"/>
              <a:ext cx="795530" cy="795530"/>
            </a:xfrm>
            <a:prstGeom prst="rect">
              <a:avLst/>
            </a:prstGeom>
          </p:spPr>
        </p:pic>
      </p:grpSp>
      <p:grpSp>
        <p:nvGrpSpPr>
          <p:cNvPr id="24" name="Group 23"/>
          <p:cNvGrpSpPr/>
          <p:nvPr/>
        </p:nvGrpSpPr>
        <p:grpSpPr>
          <a:xfrm>
            <a:off x="701796" y="2382393"/>
            <a:ext cx="666000" cy="666000"/>
            <a:chOff x="8937971" y="3722100"/>
            <a:chExt cx="864000" cy="864000"/>
          </a:xfrm>
        </p:grpSpPr>
        <p:sp>
          <p:nvSpPr>
            <p:cNvPr id="25" name="Oval 24"/>
            <p:cNvSpPr/>
            <p:nvPr/>
          </p:nvSpPr>
          <p:spPr>
            <a:xfrm>
              <a:off x="8937971" y="3722100"/>
              <a:ext cx="864000" cy="86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72206" y="3756335"/>
              <a:ext cx="795530" cy="795530"/>
            </a:xfrm>
            <a:prstGeom prst="rect">
              <a:avLst/>
            </a:prstGeom>
          </p:spPr>
        </p:pic>
      </p:grpSp>
      <p:sp>
        <p:nvSpPr>
          <p:cNvPr id="70" name="Text Placeholder 2"/>
          <p:cNvSpPr txBox="1">
            <a:spLocks/>
          </p:cNvSpPr>
          <p:nvPr/>
        </p:nvSpPr>
        <p:spPr>
          <a:xfrm>
            <a:off x="6684264" y="2054771"/>
            <a:ext cx="4873752" cy="2316932"/>
          </a:xfrm>
          <a:prstGeom prst="rect">
            <a:avLst/>
          </a:prstGeom>
          <a:ln w="28575">
            <a:solidFill>
              <a:schemeClr val="accent4"/>
            </a:solidFill>
            <a:prstDash val="sysDot"/>
          </a:ln>
        </p:spPr>
        <p:txBody>
          <a:bodyPr vert="horz" lIns="91440" tIns="144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65113">
              <a:spcAft>
                <a:spcPts val="1200"/>
              </a:spcAft>
              <a:buClr>
                <a:schemeClr val="tx1"/>
              </a:buClr>
            </a:pPr>
            <a:r>
              <a:rPr lang="en-US">
                <a:solidFill>
                  <a:srgbClr val="404A52"/>
                </a:solidFill>
              </a:rPr>
              <a:t>These aspects must normally be considered in all Horizon Europe calls (unless explicitly mentioned in the topic description).</a:t>
            </a:r>
          </a:p>
          <a:p>
            <a:pPr marL="265113">
              <a:spcAft>
                <a:spcPts val="1200"/>
              </a:spcAft>
              <a:buClr>
                <a:schemeClr val="tx1"/>
              </a:buClr>
            </a:pPr>
            <a:r>
              <a:rPr lang="en-US">
                <a:solidFill>
                  <a:srgbClr val="404A52"/>
                </a:solidFill>
              </a:rPr>
              <a:t>Specific calls may include other aspects to take into account.</a:t>
            </a:r>
          </a:p>
          <a:p>
            <a:pPr marL="2239963">
              <a:spcAft>
                <a:spcPts val="1200"/>
              </a:spcAft>
              <a:buClr>
                <a:schemeClr val="tx1"/>
              </a:buClr>
            </a:pPr>
            <a:endParaRPr lang="en-GB">
              <a:solidFill>
                <a:srgbClr val="404A52"/>
              </a:solidFill>
            </a:endParaRPr>
          </a:p>
        </p:txBody>
      </p:sp>
    </p:spTree>
    <p:extLst>
      <p:ext uri="{BB962C8B-B14F-4D97-AF65-F5344CB8AC3E}">
        <p14:creationId xmlns:p14="http://schemas.microsoft.com/office/powerpoint/2010/main" val="28772621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0000" y="468000"/>
            <a:ext cx="9544812" cy="473104"/>
          </a:xfrm>
        </p:spPr>
        <p:txBody>
          <a:bodyPr anchor="t" anchorCtr="0">
            <a:normAutofit fontScale="90000"/>
          </a:bodyPr>
          <a:lstStyle/>
          <a:p>
            <a:pPr>
              <a:lnSpc>
                <a:spcPct val="100000"/>
              </a:lnSpc>
            </a:pPr>
            <a:r>
              <a:rPr lang="en-GB" sz="3600"/>
              <a:t>Open Science across the programme</a:t>
            </a:r>
          </a:p>
        </p:txBody>
      </p:sp>
      <p:sp>
        <p:nvSpPr>
          <p:cNvPr id="3" name="Text Placeholder 2"/>
          <p:cNvSpPr txBox="1">
            <a:spLocks/>
          </p:cNvSpPr>
          <p:nvPr/>
        </p:nvSpPr>
        <p:spPr>
          <a:xfrm>
            <a:off x="838200" y="1368002"/>
            <a:ext cx="10515600" cy="1224000"/>
          </a:xfrm>
          <a:prstGeom prst="rect">
            <a:avLst/>
          </a:prstGeom>
          <a:ln w="28575">
            <a:solidFill>
              <a:schemeClr val="accent4"/>
            </a:solidFill>
            <a:prstDash val="sysDot"/>
          </a:ln>
        </p:spPr>
        <p:txBody>
          <a:bodyPr vert="horz" lIns="91440" tIns="144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39963">
              <a:spcAft>
                <a:spcPts val="1200"/>
              </a:spcAft>
              <a:buClr>
                <a:schemeClr val="tx1"/>
              </a:buClr>
            </a:pPr>
            <a:r>
              <a:rPr lang="en-US">
                <a:solidFill>
                  <a:srgbClr val="404A52"/>
                </a:solidFill>
              </a:rPr>
              <a:t>Open science is an approach based on open cooperative work and systematic sharing of knowledge and tools as early and widely as possible in the process. Including </a:t>
            </a:r>
            <a:r>
              <a:rPr lang="en-GB">
                <a:solidFill>
                  <a:srgbClr val="404A52"/>
                </a:solidFill>
              </a:rPr>
              <a:t>active engagement of society</a:t>
            </a:r>
          </a:p>
          <a:p>
            <a:pPr marL="2239963">
              <a:spcAft>
                <a:spcPts val="1200"/>
              </a:spcAft>
              <a:buClr>
                <a:schemeClr val="tx1"/>
              </a:buClr>
            </a:pPr>
            <a:endParaRPr lang="en-GB">
              <a:solidFill>
                <a:srgbClr val="404A52"/>
              </a:solidFill>
            </a:endParaRPr>
          </a:p>
        </p:txBody>
      </p:sp>
      <p:sp>
        <p:nvSpPr>
          <p:cNvPr id="5" name="TextBox 4"/>
          <p:cNvSpPr txBox="1"/>
          <p:nvPr/>
        </p:nvSpPr>
        <p:spPr>
          <a:xfrm>
            <a:off x="838200" y="2850437"/>
            <a:ext cx="10515600" cy="1603104"/>
          </a:xfrm>
          <a:prstGeom prst="rect">
            <a:avLst/>
          </a:prstGeom>
          <a:solidFill>
            <a:schemeClr val="accent4"/>
          </a:solidFill>
          <a:ln>
            <a:noFill/>
          </a:ln>
        </p:spPr>
        <p:txBody>
          <a:bodyPr wrap="square" lIns="108000" tIns="108000" rIns="108000" bIns="108000" rtlCol="0">
            <a:spAutoFit/>
          </a:bodyPr>
          <a:lstStyle/>
          <a:p>
            <a:pPr>
              <a:spcAft>
                <a:spcPts val="1200"/>
              </a:spcAft>
              <a:buClr>
                <a:srgbClr val="FBC400"/>
              </a:buClr>
            </a:pPr>
            <a:r>
              <a:rPr lang="en-GB" sz="2000" b="1" kern="0" spc="-30">
                <a:solidFill>
                  <a:schemeClr val="accent2"/>
                </a:solidFill>
                <a:cs typeface="Arial" panose="020B0604020202020204" pitchFamily="34" charset="0"/>
              </a:rPr>
              <a:t>Mandatory immediate Open Access to publications: </a:t>
            </a:r>
            <a:r>
              <a:rPr lang="en-GB" sz="2000" kern="0" spc="-30">
                <a:solidFill>
                  <a:srgbClr val="FFFFFF"/>
                </a:solidFill>
                <a:cs typeface="Arial" panose="020B0604020202020204" pitchFamily="34" charset="0"/>
              </a:rPr>
              <a:t>beneficiaries must retain sufficient IPRs to comply with open access requirements; </a:t>
            </a:r>
            <a:endParaRPr lang="de-DE" sz="2000" spc="-30">
              <a:solidFill>
                <a:srgbClr val="F8A907"/>
              </a:solidFill>
              <a:cs typeface="Arial" panose="020B0604020202020204" pitchFamily="34" charset="0"/>
            </a:endParaRPr>
          </a:p>
          <a:p>
            <a:pPr>
              <a:spcAft>
                <a:spcPts val="600"/>
              </a:spcAft>
              <a:buClr>
                <a:srgbClr val="FBC400"/>
              </a:buClr>
            </a:pPr>
            <a:r>
              <a:rPr lang="de-DE" sz="2000" b="1">
                <a:solidFill>
                  <a:schemeClr val="accent2"/>
                </a:solidFill>
                <a:cs typeface="Arial" panose="020B0604020202020204" pitchFamily="34" charset="0"/>
              </a:rPr>
              <a:t>Data </a:t>
            </a:r>
            <a:r>
              <a:rPr lang="de-DE" sz="2000" b="1" err="1">
                <a:solidFill>
                  <a:schemeClr val="accent2"/>
                </a:solidFill>
                <a:cs typeface="Arial" panose="020B0604020202020204" pitchFamily="34" charset="0"/>
              </a:rPr>
              <a:t>sharing</a:t>
            </a:r>
            <a:r>
              <a:rPr lang="de-DE" sz="2000" b="1">
                <a:solidFill>
                  <a:schemeClr val="accent2"/>
                </a:solidFill>
                <a:cs typeface="Arial" panose="020B0604020202020204" pitchFamily="34" charset="0"/>
              </a:rPr>
              <a:t> </a:t>
            </a:r>
            <a:r>
              <a:rPr lang="de-DE" sz="2000" b="1" err="1">
                <a:solidFill>
                  <a:schemeClr val="accent2"/>
                </a:solidFill>
                <a:cs typeface="Arial" panose="020B0604020202020204" pitchFamily="34" charset="0"/>
              </a:rPr>
              <a:t>as</a:t>
            </a:r>
            <a:r>
              <a:rPr lang="de-DE" sz="2000" b="1">
                <a:solidFill>
                  <a:schemeClr val="accent2"/>
                </a:solidFill>
                <a:cs typeface="Arial" panose="020B0604020202020204" pitchFamily="34" charset="0"/>
              </a:rPr>
              <a:t> ‘open </a:t>
            </a:r>
            <a:r>
              <a:rPr lang="de-DE" sz="2000" b="1" err="1">
                <a:solidFill>
                  <a:schemeClr val="accent2"/>
                </a:solidFill>
                <a:cs typeface="Arial" panose="020B0604020202020204" pitchFamily="34" charset="0"/>
              </a:rPr>
              <a:t>as</a:t>
            </a:r>
            <a:r>
              <a:rPr lang="de-DE" sz="2000" b="1">
                <a:solidFill>
                  <a:schemeClr val="accent2"/>
                </a:solidFill>
                <a:cs typeface="Arial" panose="020B0604020202020204" pitchFamily="34" charset="0"/>
              </a:rPr>
              <a:t> </a:t>
            </a:r>
            <a:r>
              <a:rPr lang="de-DE" sz="2000" b="1" err="1">
                <a:solidFill>
                  <a:schemeClr val="accent2"/>
                </a:solidFill>
                <a:cs typeface="Arial" panose="020B0604020202020204" pitchFamily="34" charset="0"/>
              </a:rPr>
              <a:t>possible</a:t>
            </a:r>
            <a:r>
              <a:rPr lang="de-DE" sz="2000" b="1">
                <a:solidFill>
                  <a:schemeClr val="accent2"/>
                </a:solidFill>
                <a:cs typeface="Arial" panose="020B0604020202020204" pitchFamily="34" charset="0"/>
              </a:rPr>
              <a:t>, </a:t>
            </a:r>
            <a:r>
              <a:rPr lang="de-DE" sz="2000" b="1" err="1">
                <a:solidFill>
                  <a:schemeClr val="accent2"/>
                </a:solidFill>
                <a:cs typeface="Arial" panose="020B0604020202020204" pitchFamily="34" charset="0"/>
              </a:rPr>
              <a:t>as</a:t>
            </a:r>
            <a:r>
              <a:rPr lang="de-DE" sz="2000" b="1">
                <a:solidFill>
                  <a:schemeClr val="accent2"/>
                </a:solidFill>
                <a:cs typeface="Arial" panose="020B0604020202020204" pitchFamily="34" charset="0"/>
              </a:rPr>
              <a:t> </a:t>
            </a:r>
            <a:r>
              <a:rPr lang="de-DE" sz="2000" b="1" err="1">
                <a:solidFill>
                  <a:schemeClr val="accent2"/>
                </a:solidFill>
                <a:cs typeface="Arial" panose="020B0604020202020204" pitchFamily="34" charset="0"/>
              </a:rPr>
              <a:t>closed</a:t>
            </a:r>
            <a:r>
              <a:rPr lang="de-DE" sz="2000" b="1">
                <a:solidFill>
                  <a:schemeClr val="accent2"/>
                </a:solidFill>
                <a:cs typeface="Arial" panose="020B0604020202020204" pitchFamily="34" charset="0"/>
              </a:rPr>
              <a:t> </a:t>
            </a:r>
            <a:r>
              <a:rPr lang="de-DE" sz="2000" b="1" err="1">
                <a:solidFill>
                  <a:schemeClr val="accent2"/>
                </a:solidFill>
                <a:cs typeface="Arial" panose="020B0604020202020204" pitchFamily="34" charset="0"/>
              </a:rPr>
              <a:t>as</a:t>
            </a:r>
            <a:r>
              <a:rPr lang="de-DE" sz="2000" b="1">
                <a:solidFill>
                  <a:schemeClr val="accent2"/>
                </a:solidFill>
                <a:cs typeface="Arial" panose="020B0604020202020204" pitchFamily="34" charset="0"/>
              </a:rPr>
              <a:t> </a:t>
            </a:r>
            <a:r>
              <a:rPr lang="de-DE" sz="2000" b="1" err="1">
                <a:solidFill>
                  <a:schemeClr val="accent2"/>
                </a:solidFill>
                <a:cs typeface="Arial" panose="020B0604020202020204" pitchFamily="34" charset="0"/>
              </a:rPr>
              <a:t>necessary</a:t>
            </a:r>
            <a:r>
              <a:rPr lang="de-DE" sz="2000" b="1">
                <a:solidFill>
                  <a:schemeClr val="accent2"/>
                </a:solidFill>
                <a:cs typeface="Arial" panose="020B0604020202020204" pitchFamily="34" charset="0"/>
              </a:rPr>
              <a:t>‘:</a:t>
            </a:r>
            <a:r>
              <a:rPr lang="de-DE" sz="2000">
                <a:solidFill>
                  <a:srgbClr val="FFFFFF"/>
                </a:solidFill>
                <a:cs typeface="Arial" panose="020B0604020202020204" pitchFamily="34" charset="0"/>
              </a:rPr>
              <a:t> </a:t>
            </a:r>
            <a:r>
              <a:rPr lang="de-DE" sz="2000" err="1">
                <a:solidFill>
                  <a:srgbClr val="FFFFFF"/>
                </a:solidFill>
                <a:cs typeface="Arial" panose="020B0604020202020204" pitchFamily="34" charset="0"/>
              </a:rPr>
              <a:t>mandatory</a:t>
            </a:r>
            <a:r>
              <a:rPr lang="de-DE" sz="2000">
                <a:solidFill>
                  <a:srgbClr val="FFFFFF"/>
                </a:solidFill>
                <a:cs typeface="Arial" panose="020B0604020202020204" pitchFamily="34" charset="0"/>
              </a:rPr>
              <a:t> Data Management Plan </a:t>
            </a:r>
            <a:r>
              <a:rPr lang="de-DE" sz="2000" err="1">
                <a:solidFill>
                  <a:srgbClr val="FFFFFF"/>
                </a:solidFill>
                <a:cs typeface="Arial" panose="020B0604020202020204" pitchFamily="34" charset="0"/>
              </a:rPr>
              <a:t>for</a:t>
            </a:r>
            <a:r>
              <a:rPr lang="de-DE" sz="2000">
                <a:solidFill>
                  <a:srgbClr val="FFFFFF"/>
                </a:solidFill>
                <a:cs typeface="Arial" panose="020B0604020202020204" pitchFamily="34" charset="0"/>
              </a:rPr>
              <a:t> FAIR (</a:t>
            </a:r>
            <a:r>
              <a:rPr lang="de-DE" sz="2000" err="1">
                <a:solidFill>
                  <a:srgbClr val="FFFFFF"/>
                </a:solidFill>
                <a:cs typeface="Arial" panose="020B0604020202020204" pitchFamily="34" charset="0"/>
              </a:rPr>
              <a:t>Findable</a:t>
            </a:r>
            <a:r>
              <a:rPr lang="de-DE" sz="2000">
                <a:solidFill>
                  <a:srgbClr val="FFFFFF"/>
                </a:solidFill>
                <a:cs typeface="Arial" panose="020B0604020202020204" pitchFamily="34" charset="0"/>
              </a:rPr>
              <a:t>, </a:t>
            </a:r>
            <a:r>
              <a:rPr lang="de-DE" sz="2000" err="1">
                <a:solidFill>
                  <a:srgbClr val="FFFFFF"/>
                </a:solidFill>
                <a:cs typeface="Arial" panose="020B0604020202020204" pitchFamily="34" charset="0"/>
              </a:rPr>
              <a:t>Accessible</a:t>
            </a:r>
            <a:r>
              <a:rPr lang="de-DE" sz="2000">
                <a:solidFill>
                  <a:srgbClr val="FFFFFF"/>
                </a:solidFill>
                <a:cs typeface="Arial" panose="020B0604020202020204" pitchFamily="34" charset="0"/>
              </a:rPr>
              <a:t>, Interoperable, </a:t>
            </a:r>
            <a:r>
              <a:rPr lang="de-DE" sz="2000" err="1">
                <a:solidFill>
                  <a:srgbClr val="FFFFFF"/>
                </a:solidFill>
                <a:cs typeface="Arial" panose="020B0604020202020204" pitchFamily="34" charset="0"/>
              </a:rPr>
              <a:t>Reusable</a:t>
            </a:r>
            <a:r>
              <a:rPr lang="de-DE" sz="2000">
                <a:solidFill>
                  <a:srgbClr val="FFFFFF"/>
                </a:solidFill>
                <a:cs typeface="Arial" panose="020B0604020202020204" pitchFamily="34" charset="0"/>
              </a:rPr>
              <a:t>) </a:t>
            </a:r>
            <a:r>
              <a:rPr lang="de-DE" sz="2000" err="1">
                <a:solidFill>
                  <a:srgbClr val="FFFFFF"/>
                </a:solidFill>
                <a:cs typeface="Arial" panose="020B0604020202020204" pitchFamily="34" charset="0"/>
              </a:rPr>
              <a:t>research</a:t>
            </a:r>
            <a:r>
              <a:rPr lang="de-DE" sz="2000">
                <a:solidFill>
                  <a:srgbClr val="FFFFFF"/>
                </a:solidFill>
                <a:cs typeface="Arial" panose="020B0604020202020204" pitchFamily="34" charset="0"/>
              </a:rPr>
              <a:t> </a:t>
            </a:r>
            <a:r>
              <a:rPr lang="de-DE" sz="2000" err="1">
                <a:solidFill>
                  <a:srgbClr val="FFFFFF"/>
                </a:solidFill>
                <a:cs typeface="Arial" panose="020B0604020202020204" pitchFamily="34" charset="0"/>
              </a:rPr>
              <a:t>data</a:t>
            </a:r>
            <a:endParaRPr lang="de-DE" sz="2000">
              <a:solidFill>
                <a:srgbClr val="FFFFFF"/>
              </a:solidFill>
              <a:cs typeface="Arial" panose="020B0604020202020204" pitchFamily="34" charset="0"/>
            </a:endParaRPr>
          </a:p>
        </p:txBody>
      </p:sp>
      <p:sp>
        <p:nvSpPr>
          <p:cNvPr id="8" name="Pentagon 11">
            <a:extLst>
              <a:ext uri="{FF2B5EF4-FFF2-40B4-BE49-F238E27FC236}">
                <a16:creationId xmlns:a16="http://schemas.microsoft.com/office/drawing/2014/main" id="{23128E1A-CB89-47F8-938A-56BB556A2F49}"/>
              </a:ext>
            </a:extLst>
          </p:cNvPr>
          <p:cNvSpPr/>
          <p:nvPr/>
        </p:nvSpPr>
        <p:spPr bwMode="auto">
          <a:xfrm>
            <a:off x="1019163" y="1517438"/>
            <a:ext cx="1925205" cy="920962"/>
          </a:xfrm>
          <a:prstGeom prst="homePlate">
            <a:avLst/>
          </a:prstGeom>
          <a:solidFill>
            <a:schemeClr val="accent2"/>
          </a:solidFill>
          <a:ln>
            <a:noFill/>
          </a:ln>
          <a:effectLst/>
        </p:spPr>
        <p:txBody>
          <a:bodyPr vert="horz" wrap="square" lIns="180000" tIns="45720" rIns="91440" bIns="45720" numCol="1" rtlCol="0" anchor="ctr" anchorCtr="0" compatLnSpc="1">
            <a:prstTxWarp prst="textNoShape">
              <a:avLst/>
            </a:prstTxWarp>
          </a:bodyPr>
          <a:ls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a:lstStyle>
          <a:p>
            <a:pPr marL="3175"/>
            <a:r>
              <a:rPr lang="fr-BE" sz="2000" b="1">
                <a:solidFill>
                  <a:schemeClr val="bg1"/>
                </a:solidFill>
                <a:latin typeface="+mj-lt"/>
                <a:ea typeface="Verdana" panose="020B0604030504040204" pitchFamily="34" charset="0"/>
                <a:cs typeface="Verdana" panose="020B0604030504040204" pitchFamily="34" charset="0"/>
              </a:rPr>
              <a:t>Open </a:t>
            </a:r>
            <a:br>
              <a:rPr lang="fr-BE" sz="2000" b="1">
                <a:solidFill>
                  <a:schemeClr val="bg1"/>
                </a:solidFill>
                <a:latin typeface="+mj-lt"/>
                <a:ea typeface="Verdana" panose="020B0604030504040204" pitchFamily="34" charset="0"/>
                <a:cs typeface="Verdana" panose="020B0604030504040204" pitchFamily="34" charset="0"/>
              </a:rPr>
            </a:br>
            <a:r>
              <a:rPr lang="fr-BE" sz="2000" b="1">
                <a:solidFill>
                  <a:schemeClr val="bg1"/>
                </a:solidFill>
                <a:latin typeface="+mj-lt"/>
                <a:ea typeface="Verdana" panose="020B0604030504040204" pitchFamily="34" charset="0"/>
                <a:cs typeface="Verdana" panose="020B0604030504040204" pitchFamily="34" charset="0"/>
              </a:rPr>
              <a:t>Science</a:t>
            </a:r>
            <a:endParaRPr lang="en-GB" sz="2000" b="1">
              <a:solidFill>
                <a:schemeClr val="bg1"/>
              </a:solidFill>
              <a:latin typeface="+mj-lt"/>
              <a:ea typeface="Verdana" panose="020B0604030504040204" pitchFamily="34" charset="0"/>
              <a:cs typeface="Verdana" panose="020B0604030504040204" pitchFamily="34" charset="0"/>
            </a:endParaRPr>
          </a:p>
        </p:txBody>
      </p:sp>
      <p:sp>
        <p:nvSpPr>
          <p:cNvPr id="10" name="Text Placeholder 2"/>
          <p:cNvSpPr txBox="1">
            <a:spLocks/>
          </p:cNvSpPr>
          <p:nvPr/>
        </p:nvSpPr>
        <p:spPr>
          <a:xfrm>
            <a:off x="838200" y="4610374"/>
            <a:ext cx="10515600" cy="2174474"/>
          </a:xfrm>
          <a:prstGeom prst="rect">
            <a:avLst/>
          </a:prstGeom>
          <a:ln w="12700">
            <a:noFill/>
          </a:ln>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Clr>
                <a:schemeClr val="accent2"/>
              </a:buClr>
              <a:buFont typeface="Arial" panose="020B0604020202020204" pitchFamily="34" charset="0"/>
              <a:buChar char="●"/>
            </a:pPr>
            <a:r>
              <a:rPr lang="en-GB" b="0">
                <a:solidFill>
                  <a:schemeClr val="tx1"/>
                </a:solidFill>
                <a:cs typeface="Arial" panose="020B0604020202020204" pitchFamily="34" charset="0"/>
              </a:rPr>
              <a:t>Work Programmes may </a:t>
            </a:r>
            <a:r>
              <a:rPr lang="en-US" b="0">
                <a:solidFill>
                  <a:schemeClr val="tx1"/>
                </a:solidFill>
                <a:cs typeface="Arial" panose="020B0604020202020204" pitchFamily="34" charset="0"/>
              </a:rPr>
              <a:t>incentivize or oblige to adhere to </a:t>
            </a:r>
            <a:r>
              <a:rPr lang="en-US">
                <a:solidFill>
                  <a:schemeClr val="tx1"/>
                </a:solidFill>
                <a:cs typeface="Arial" panose="020B0604020202020204" pitchFamily="34" charset="0"/>
              </a:rPr>
              <a:t>open science practices </a:t>
            </a:r>
            <a:r>
              <a:rPr lang="en-US" b="0">
                <a:solidFill>
                  <a:schemeClr val="tx1"/>
                </a:solidFill>
                <a:cs typeface="Arial" panose="020B0604020202020204" pitchFamily="34" charset="0"/>
              </a:rPr>
              <a:t>such as involvement of citizens, or </a:t>
            </a:r>
            <a:r>
              <a:rPr lang="en-GB" b="0">
                <a:solidFill>
                  <a:schemeClr val="tx1"/>
                </a:solidFill>
                <a:cs typeface="Arial" panose="020B0604020202020204" pitchFamily="34" charset="0"/>
              </a:rPr>
              <a:t>to use the </a:t>
            </a:r>
            <a:r>
              <a:rPr lang="en-GB">
                <a:solidFill>
                  <a:schemeClr val="tx1"/>
                </a:solidFill>
                <a:cs typeface="Arial" panose="020B0604020202020204" pitchFamily="34" charset="0"/>
              </a:rPr>
              <a:t>European Open Science Cloud</a:t>
            </a:r>
          </a:p>
          <a:p>
            <a:pPr marL="342900" indent="-342900">
              <a:buClr>
                <a:schemeClr val="accent2"/>
              </a:buClr>
              <a:buFont typeface="Arial" panose="020B0604020202020204" pitchFamily="34" charset="0"/>
              <a:buChar char="●"/>
            </a:pPr>
            <a:r>
              <a:rPr lang="en-GB" b="0" spc="-20">
                <a:solidFill>
                  <a:schemeClr val="tx1"/>
                </a:solidFill>
                <a:cs typeface="Arial" panose="020B0604020202020204" pitchFamily="34" charset="0"/>
              </a:rPr>
              <a:t>Assessment of open science practices through the </a:t>
            </a:r>
            <a:r>
              <a:rPr lang="en-GB" spc="-20">
                <a:solidFill>
                  <a:schemeClr val="tx1"/>
                </a:solidFill>
                <a:cs typeface="Arial" panose="020B0604020202020204" pitchFamily="34" charset="0"/>
              </a:rPr>
              <a:t>excellence award criteria </a:t>
            </a:r>
            <a:r>
              <a:rPr lang="en-GB" b="0" spc="-20">
                <a:solidFill>
                  <a:schemeClr val="tx1"/>
                </a:solidFill>
                <a:cs typeface="Arial" panose="020B0604020202020204" pitchFamily="34" charset="0"/>
              </a:rPr>
              <a:t>for proposal evaluation. Under </a:t>
            </a:r>
            <a:r>
              <a:rPr lang="en-GB" spc="-20">
                <a:solidFill>
                  <a:schemeClr val="tx1"/>
                </a:solidFill>
                <a:cs typeface="Arial" panose="020B0604020202020204" pitchFamily="34" charset="0"/>
              </a:rPr>
              <a:t>quality of participants </a:t>
            </a:r>
            <a:r>
              <a:rPr lang="en-GB" b="0" spc="-20">
                <a:solidFill>
                  <a:schemeClr val="tx1"/>
                </a:solidFill>
                <a:cs typeface="Arial" panose="020B0604020202020204" pitchFamily="34" charset="0"/>
              </a:rPr>
              <a:t>previous experience on open sciences practices will be evaluated positively.</a:t>
            </a:r>
          </a:p>
          <a:p>
            <a:pPr marL="342900" indent="-342900">
              <a:buClr>
                <a:schemeClr val="accent2"/>
              </a:buClr>
              <a:buFont typeface="Arial" panose="020B0604020202020204" pitchFamily="34" charset="0"/>
              <a:buChar char="●"/>
            </a:pPr>
            <a:r>
              <a:rPr lang="en-GB" b="0">
                <a:solidFill>
                  <a:schemeClr val="tx1"/>
                </a:solidFill>
                <a:cs typeface="Arial" panose="020B0604020202020204" pitchFamily="34" charset="0"/>
              </a:rPr>
              <a:t>Dedicated support to </a:t>
            </a:r>
            <a:r>
              <a:rPr lang="en-GB">
                <a:solidFill>
                  <a:schemeClr val="tx1"/>
                </a:solidFill>
                <a:cs typeface="Arial" panose="020B0604020202020204" pitchFamily="34" charset="0"/>
              </a:rPr>
              <a:t>open science policy actions</a:t>
            </a:r>
            <a:endParaRPr lang="en-GB" b="0">
              <a:solidFill>
                <a:schemeClr val="tx1"/>
              </a:solidFill>
              <a:cs typeface="Arial" panose="020B0604020202020204" pitchFamily="34" charset="0"/>
            </a:endParaRPr>
          </a:p>
          <a:p>
            <a:pPr marL="342900" indent="-342900">
              <a:buClr>
                <a:schemeClr val="accent2"/>
              </a:buClr>
              <a:buFont typeface="Arial" panose="020B0604020202020204" pitchFamily="34" charset="0"/>
              <a:buChar char="●"/>
            </a:pPr>
            <a:r>
              <a:rPr lang="en-GB">
                <a:solidFill>
                  <a:schemeClr val="tx1"/>
                </a:solidFill>
                <a:cs typeface="Arial" panose="020B0604020202020204" pitchFamily="34" charset="0"/>
              </a:rPr>
              <a:t>Open Research Europe </a:t>
            </a:r>
            <a:r>
              <a:rPr lang="en-GB" b="0">
                <a:solidFill>
                  <a:schemeClr val="tx1"/>
                </a:solidFill>
                <a:cs typeface="Arial" panose="020B0604020202020204" pitchFamily="34" charset="0"/>
              </a:rPr>
              <a:t>publishing platform</a:t>
            </a:r>
            <a:endParaRPr lang="en-GB" b="0">
              <a:solidFill>
                <a:schemeClr val="accent2">
                  <a:lumMod val="50000"/>
                </a:schemeClr>
              </a:solidFill>
            </a:endParaRPr>
          </a:p>
        </p:txBody>
      </p:sp>
      <p:grpSp>
        <p:nvGrpSpPr>
          <p:cNvPr id="9" name="Group 8"/>
          <p:cNvGrpSpPr/>
          <p:nvPr/>
        </p:nvGrpSpPr>
        <p:grpSpPr>
          <a:xfrm>
            <a:off x="838200" y="272552"/>
            <a:ext cx="891918" cy="864000"/>
            <a:chOff x="4465351" y="3720675"/>
            <a:chExt cx="891918" cy="864000"/>
          </a:xfrm>
        </p:grpSpPr>
        <p:sp>
          <p:nvSpPr>
            <p:cNvPr id="11" name="Oval 10"/>
            <p:cNvSpPr/>
            <p:nvPr/>
          </p:nvSpPr>
          <p:spPr>
            <a:xfrm>
              <a:off x="4465351" y="3720675"/>
              <a:ext cx="864000" cy="86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4787" y="3734868"/>
              <a:ext cx="792482" cy="795530"/>
            </a:xfrm>
            <a:prstGeom prst="rect">
              <a:avLst/>
            </a:prstGeom>
          </p:spPr>
        </p:pic>
      </p:grpSp>
    </p:spTree>
    <p:extLst>
      <p:ext uri="{BB962C8B-B14F-4D97-AF65-F5344CB8AC3E}">
        <p14:creationId xmlns:p14="http://schemas.microsoft.com/office/powerpoint/2010/main" val="839616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5423" y="468000"/>
            <a:ext cx="9599389" cy="473104"/>
          </a:xfrm>
        </p:spPr>
        <p:txBody>
          <a:bodyPr anchor="t" anchorCtr="0">
            <a:normAutofit fontScale="90000"/>
          </a:bodyPr>
          <a:lstStyle/>
          <a:p>
            <a:pPr>
              <a:lnSpc>
                <a:spcPct val="100000"/>
              </a:lnSpc>
            </a:pPr>
            <a:r>
              <a:rPr lang="en-GB" sz="3600"/>
              <a:t>Gender dimension in R&amp;I content</a:t>
            </a:r>
          </a:p>
        </p:txBody>
      </p:sp>
      <p:sp>
        <p:nvSpPr>
          <p:cNvPr id="3" name="Text Placeholder 2"/>
          <p:cNvSpPr txBox="1">
            <a:spLocks/>
          </p:cNvSpPr>
          <p:nvPr/>
        </p:nvSpPr>
        <p:spPr>
          <a:xfrm>
            <a:off x="838200" y="1368002"/>
            <a:ext cx="10515600" cy="1224000"/>
          </a:xfrm>
          <a:prstGeom prst="rect">
            <a:avLst/>
          </a:prstGeom>
          <a:ln w="28575">
            <a:solidFill>
              <a:schemeClr val="accent4"/>
            </a:solidFill>
            <a:prstDash val="sysDot"/>
          </a:ln>
        </p:spPr>
        <p:txBody>
          <a:bodyPr vert="horz" lIns="91440" tIns="144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79713">
              <a:spcAft>
                <a:spcPts val="1200"/>
              </a:spcAft>
              <a:buClr>
                <a:schemeClr val="tx1"/>
              </a:buClr>
            </a:pPr>
            <a:r>
              <a:rPr lang="en-US">
                <a:solidFill>
                  <a:srgbClr val="404A52"/>
                </a:solidFill>
              </a:rPr>
              <a:t>Addressing the gender dimension in research and innovation entails taking into account sex and gender in the whole research &amp; innovation process.</a:t>
            </a:r>
          </a:p>
        </p:txBody>
      </p:sp>
      <p:sp>
        <p:nvSpPr>
          <p:cNvPr id="5" name="TextBox 4"/>
          <p:cNvSpPr txBox="1"/>
          <p:nvPr/>
        </p:nvSpPr>
        <p:spPr>
          <a:xfrm>
            <a:off x="838200" y="2850437"/>
            <a:ext cx="10515600" cy="833663"/>
          </a:xfrm>
          <a:prstGeom prst="rect">
            <a:avLst/>
          </a:prstGeom>
          <a:solidFill>
            <a:schemeClr val="accent4"/>
          </a:solidFill>
          <a:ln>
            <a:noFill/>
          </a:ln>
        </p:spPr>
        <p:txBody>
          <a:bodyPr wrap="square" lIns="108000" tIns="108000" rIns="108000" bIns="108000" rtlCol="0">
            <a:spAutoFit/>
          </a:bodyPr>
          <a:lstStyle/>
          <a:p>
            <a:pPr>
              <a:spcAft>
                <a:spcPts val="1200"/>
              </a:spcAft>
              <a:buClr>
                <a:srgbClr val="FBC400"/>
              </a:buClr>
            </a:pPr>
            <a:r>
              <a:rPr lang="en-US" sz="2000" b="1" kern="0" spc="-30">
                <a:solidFill>
                  <a:schemeClr val="bg1"/>
                </a:solidFill>
                <a:cs typeface="Arial" panose="020B0604020202020204" pitchFamily="34" charset="0"/>
              </a:rPr>
              <a:t>The </a:t>
            </a:r>
            <a:r>
              <a:rPr lang="en-US" sz="2000" b="1" kern="0" spc="-30">
                <a:solidFill>
                  <a:schemeClr val="accent2"/>
                </a:solidFill>
                <a:cs typeface="Arial" panose="020B0604020202020204" pitchFamily="34" charset="0"/>
              </a:rPr>
              <a:t>integration of the gender dimension </a:t>
            </a:r>
            <a:r>
              <a:rPr lang="en-US" sz="2000" b="1" kern="0" spc="-30">
                <a:solidFill>
                  <a:schemeClr val="bg1"/>
                </a:solidFill>
                <a:cs typeface="Arial" panose="020B0604020202020204" pitchFamily="34" charset="0"/>
              </a:rPr>
              <a:t>into R&amp;I content is </a:t>
            </a:r>
            <a:r>
              <a:rPr lang="en-US" sz="2000" b="1" kern="0" spc="-30">
                <a:solidFill>
                  <a:schemeClr val="accent2"/>
                </a:solidFill>
                <a:cs typeface="Arial" panose="020B0604020202020204" pitchFamily="34" charset="0"/>
              </a:rPr>
              <a:t>mandatory</a:t>
            </a:r>
            <a:r>
              <a:rPr lang="en-US" sz="2000" b="1" kern="0" spc="-30">
                <a:solidFill>
                  <a:schemeClr val="bg1"/>
                </a:solidFill>
                <a:cs typeface="Arial" panose="020B0604020202020204" pitchFamily="34" charset="0"/>
              </a:rPr>
              <a:t>, unless it is explicitly mentioned in the topic description</a:t>
            </a:r>
            <a:endParaRPr lang="de-DE" sz="2000">
              <a:solidFill>
                <a:schemeClr val="bg1"/>
              </a:solidFill>
              <a:cs typeface="Arial" panose="020B0604020202020204" pitchFamily="34" charset="0"/>
            </a:endParaRPr>
          </a:p>
        </p:txBody>
      </p:sp>
      <p:sp>
        <p:nvSpPr>
          <p:cNvPr id="8" name="Pentagon 11">
            <a:extLst>
              <a:ext uri="{FF2B5EF4-FFF2-40B4-BE49-F238E27FC236}">
                <a16:creationId xmlns:a16="http://schemas.microsoft.com/office/drawing/2014/main" id="{23128E1A-CB89-47F8-938A-56BB556A2F49}"/>
              </a:ext>
            </a:extLst>
          </p:cNvPr>
          <p:cNvSpPr/>
          <p:nvPr/>
        </p:nvSpPr>
        <p:spPr bwMode="auto">
          <a:xfrm>
            <a:off x="1019163" y="1517438"/>
            <a:ext cx="2364117" cy="920962"/>
          </a:xfrm>
          <a:prstGeom prst="homePlate">
            <a:avLst/>
          </a:prstGeom>
          <a:solidFill>
            <a:schemeClr val="accent2"/>
          </a:solidFill>
          <a:ln>
            <a:noFill/>
          </a:ln>
          <a:effectLst/>
        </p:spPr>
        <p:txBody>
          <a:bodyPr vert="horz" wrap="square" lIns="180000" tIns="45720" rIns="91440" bIns="45720" numCol="1" rtlCol="0" anchor="ctr" anchorCtr="0" compatLnSpc="1">
            <a:prstTxWarp prst="textNoShape">
              <a:avLst/>
            </a:prstTxWarp>
          </a:bodyPr>
          <a:ls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a:lstStyle>
          <a:p>
            <a:pPr marL="3175"/>
            <a:r>
              <a:rPr lang="fr-BE" sz="2000" b="1" err="1">
                <a:solidFill>
                  <a:schemeClr val="bg1"/>
                </a:solidFill>
                <a:latin typeface="+mj-lt"/>
                <a:ea typeface="Verdana" panose="020B0604030504040204" pitchFamily="34" charset="0"/>
                <a:cs typeface="Verdana" panose="020B0604030504040204" pitchFamily="34" charset="0"/>
              </a:rPr>
              <a:t>Gender</a:t>
            </a:r>
            <a:r>
              <a:rPr lang="fr-BE" sz="2000" b="1">
                <a:solidFill>
                  <a:schemeClr val="bg1"/>
                </a:solidFill>
                <a:latin typeface="+mj-lt"/>
                <a:ea typeface="Verdana" panose="020B0604030504040204" pitchFamily="34" charset="0"/>
                <a:cs typeface="Verdana" panose="020B0604030504040204" pitchFamily="34" charset="0"/>
              </a:rPr>
              <a:t> Dimension</a:t>
            </a:r>
            <a:endParaRPr lang="en-GB" sz="2000" b="1">
              <a:solidFill>
                <a:schemeClr val="bg1"/>
              </a:solidFill>
              <a:latin typeface="+mj-lt"/>
              <a:ea typeface="Verdana" panose="020B0604030504040204" pitchFamily="34" charset="0"/>
              <a:cs typeface="Verdana" panose="020B0604030504040204" pitchFamily="34" charset="0"/>
            </a:endParaRPr>
          </a:p>
        </p:txBody>
      </p:sp>
      <p:sp>
        <p:nvSpPr>
          <p:cNvPr id="10" name="Text Placeholder 2"/>
          <p:cNvSpPr txBox="1">
            <a:spLocks/>
          </p:cNvSpPr>
          <p:nvPr/>
        </p:nvSpPr>
        <p:spPr>
          <a:xfrm>
            <a:off x="838200" y="3873492"/>
            <a:ext cx="10515600" cy="2677721"/>
          </a:xfrm>
          <a:prstGeom prst="rect">
            <a:avLst/>
          </a:prstGeom>
          <a:solidFill>
            <a:schemeClr val="bg1"/>
          </a:solidFill>
          <a:ln w="12700">
            <a:noFill/>
          </a:ln>
        </p:spPr>
        <p:txBody>
          <a:bodyPr vert="horz" lIns="91440" tIns="45720" rIns="91440" bIns="45720" rtlCol="0" anchor="t">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chemeClr val="accent2"/>
              </a:buClr>
            </a:pPr>
            <a:r>
              <a:rPr lang="en-US" b="0">
                <a:solidFill>
                  <a:schemeClr val="tx1"/>
                </a:solidFill>
                <a:cs typeface="Arial"/>
              </a:rPr>
              <a:t> Examples</a:t>
            </a:r>
          </a:p>
          <a:p>
            <a:endParaRPr lang="en-US" sz="1050" b="0">
              <a:solidFill>
                <a:schemeClr val="tx1"/>
              </a:solidFill>
              <a:cs typeface="Arial"/>
            </a:endParaRPr>
          </a:p>
          <a:p>
            <a:pPr marL="342900">
              <a:buClr>
                <a:schemeClr val="accent2"/>
              </a:buClr>
              <a:buFont typeface="Arial" panose="020B0604020202020204" pitchFamily="34" charset="0"/>
              <a:buChar char="●"/>
            </a:pPr>
            <a:r>
              <a:rPr lang="en-US" sz="1400" b="0">
                <a:solidFill>
                  <a:schemeClr val="tx1"/>
                </a:solidFill>
                <a:cs typeface="Arial"/>
              </a:rPr>
              <a:t>Is there a risk of gender bias and how will you address it?</a:t>
            </a:r>
          </a:p>
          <a:p>
            <a:pPr marL="342900">
              <a:buClr>
                <a:schemeClr val="accent2"/>
              </a:buClr>
              <a:buFont typeface="Arial,Sans-Serif" panose="020B0604020202020204" pitchFamily="34" charset="0"/>
              <a:buChar char="●"/>
            </a:pPr>
            <a:r>
              <a:rPr lang="en-US" sz="1400" b="0">
                <a:solidFill>
                  <a:schemeClr val="tx1"/>
                </a:solidFill>
                <a:cs typeface="Arial"/>
              </a:rPr>
              <a:t>Does gender influence the result of experiments in any possible way?</a:t>
            </a:r>
            <a:br>
              <a:rPr lang="en-US" sz="1400" b="0">
                <a:solidFill>
                  <a:schemeClr val="tx1"/>
                </a:solidFill>
                <a:cs typeface="Arial"/>
              </a:rPr>
            </a:br>
            <a:r>
              <a:rPr lang="en-US" sz="1400" b="0">
                <a:solidFill>
                  <a:schemeClr val="tx1"/>
                </a:solidFill>
                <a:cs typeface="Arial"/>
              </a:rPr>
              <a:t>Example: pheromones given off by men experimenters, but not women, induce a stress response in laboratory rodents which may affect their perception of pain.</a:t>
            </a:r>
          </a:p>
          <a:p>
            <a:pPr marL="342900">
              <a:buClr>
                <a:schemeClr val="accent2"/>
              </a:buClr>
              <a:buFont typeface="Arial,Sans-Serif" panose="020B0604020202020204" pitchFamily="34" charset="0"/>
              <a:buChar char="●"/>
            </a:pPr>
            <a:r>
              <a:rPr lang="en-US" sz="1400" b="0">
                <a:solidFill>
                  <a:schemeClr val="tx1"/>
                </a:solidFill>
                <a:cs typeface="Arial"/>
              </a:rPr>
              <a:t>Are there possible effects on gender or sex in your field of study?</a:t>
            </a:r>
            <a:endParaRPr lang="en-US">
              <a:solidFill>
                <a:schemeClr val="tx1"/>
              </a:solidFill>
              <a:cs typeface="Arial"/>
            </a:endParaRPr>
          </a:p>
          <a:p>
            <a:pPr>
              <a:buClr>
                <a:schemeClr val="accent2"/>
              </a:buClr>
            </a:pPr>
            <a:r>
              <a:rPr lang="en-US" sz="1400" b="0">
                <a:solidFill>
                  <a:schemeClr val="tx1"/>
                </a:solidFill>
                <a:cs typeface="Arial"/>
              </a:rPr>
              <a:t>       Example: climate change affects sex determination of various marine species and certain populations are at risk of extinction</a:t>
            </a:r>
            <a:endParaRPr lang="en-US">
              <a:solidFill>
                <a:schemeClr val="tx1"/>
              </a:solidFill>
              <a:cs typeface="Arial"/>
            </a:endParaRPr>
          </a:p>
          <a:p>
            <a:pPr marL="342900">
              <a:buClr>
                <a:schemeClr val="accent2"/>
              </a:buClr>
              <a:buFont typeface="Arial" panose="020B0604020202020204" pitchFamily="34" charset="0"/>
              <a:buChar char="●"/>
            </a:pPr>
            <a:r>
              <a:rPr lang="en-US" sz="1400" b="0">
                <a:solidFill>
                  <a:schemeClr val="tx1"/>
                </a:solidFill>
                <a:cs typeface="Arial"/>
              </a:rPr>
              <a:t>Why do we observe differences between women and men in infection levels and mortality rates in the COVID-19 pandemic? </a:t>
            </a:r>
            <a:endParaRPr lang="en-US">
              <a:solidFill>
                <a:schemeClr val="tx1"/>
              </a:solidFill>
              <a:cs typeface="Arial"/>
            </a:endParaRPr>
          </a:p>
          <a:p>
            <a:pPr marL="342900">
              <a:buClr>
                <a:schemeClr val="accent2"/>
              </a:buClr>
              <a:buFont typeface="Arial" panose="020B0604020202020204" pitchFamily="34" charset="0"/>
              <a:buChar char="●"/>
            </a:pPr>
            <a:r>
              <a:rPr lang="en-US" sz="1400" b="0">
                <a:solidFill>
                  <a:schemeClr val="tx1"/>
                </a:solidFill>
                <a:cs typeface="Arial"/>
              </a:rPr>
              <a:t>Which body standards should be used as a basis for the design of car safety equipment?</a:t>
            </a:r>
          </a:p>
          <a:p>
            <a:pPr marL="342900">
              <a:buClr>
                <a:schemeClr val="accent2"/>
              </a:buClr>
              <a:buFont typeface="Arial" panose="020B0604020202020204" pitchFamily="34" charset="0"/>
              <a:buChar char="●"/>
            </a:pPr>
            <a:r>
              <a:rPr lang="en-US" sz="1400" b="0">
                <a:solidFill>
                  <a:schemeClr val="tx1"/>
                </a:solidFill>
                <a:cs typeface="Arial"/>
              </a:rPr>
              <a:t>Are AI applications trained on data diverse enough to avoid spreading gender biases?</a:t>
            </a:r>
            <a:endParaRPr lang="en-US">
              <a:solidFill>
                <a:schemeClr val="tx1"/>
              </a:solidFill>
              <a:cs typeface="Arial"/>
            </a:endParaRPr>
          </a:p>
          <a:p>
            <a:pPr>
              <a:buClr>
                <a:schemeClr val="accent2"/>
              </a:buClr>
            </a:pPr>
            <a:endParaRPr lang="en-US" sz="1400" b="0">
              <a:solidFill>
                <a:schemeClr val="tx1"/>
              </a:solidFill>
              <a:cs typeface="Arial"/>
            </a:endParaRPr>
          </a:p>
          <a:p>
            <a:pPr marL="342900" indent="-342900">
              <a:buClr>
                <a:schemeClr val="accent2"/>
              </a:buClr>
              <a:buFont typeface="Arial" panose="020B0604020202020204" pitchFamily="34" charset="0"/>
              <a:buChar char="●"/>
            </a:pPr>
            <a:endParaRPr lang="en-US" b="0">
              <a:solidFill>
                <a:schemeClr val="tx1"/>
              </a:solidFill>
              <a:cs typeface="Arial" panose="020B0604020202020204" pitchFamily="34" charset="0"/>
            </a:endParaRPr>
          </a:p>
        </p:txBody>
      </p:sp>
      <p:grpSp>
        <p:nvGrpSpPr>
          <p:cNvPr id="4" name="Group 3">
            <a:extLst>
              <a:ext uri="{FF2B5EF4-FFF2-40B4-BE49-F238E27FC236}">
                <a16:creationId xmlns:a16="http://schemas.microsoft.com/office/drawing/2014/main" id="{FAC68FBE-4F81-A142-CE17-405147500607}"/>
              </a:ext>
            </a:extLst>
          </p:cNvPr>
          <p:cNvGrpSpPr/>
          <p:nvPr/>
        </p:nvGrpSpPr>
        <p:grpSpPr>
          <a:xfrm>
            <a:off x="847188" y="272552"/>
            <a:ext cx="864000" cy="864000"/>
            <a:chOff x="8937971" y="3722100"/>
            <a:chExt cx="864000" cy="864000"/>
          </a:xfrm>
        </p:grpSpPr>
        <p:sp>
          <p:nvSpPr>
            <p:cNvPr id="7" name="Oval 6">
              <a:extLst>
                <a:ext uri="{FF2B5EF4-FFF2-40B4-BE49-F238E27FC236}">
                  <a16:creationId xmlns:a16="http://schemas.microsoft.com/office/drawing/2014/main" id="{E3653FF8-DC6B-756E-37C8-BD76B88E9C2D}"/>
                </a:ext>
              </a:extLst>
            </p:cNvPr>
            <p:cNvSpPr/>
            <p:nvPr/>
          </p:nvSpPr>
          <p:spPr>
            <a:xfrm>
              <a:off x="8937971" y="3722100"/>
              <a:ext cx="864000" cy="86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A12A4400-46E6-D5B4-00FA-A8207ADE13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2206" y="3756335"/>
              <a:ext cx="795530" cy="795530"/>
            </a:xfrm>
            <a:prstGeom prst="rect">
              <a:avLst/>
            </a:prstGeom>
          </p:spPr>
        </p:pic>
      </p:grpSp>
    </p:spTree>
    <p:extLst>
      <p:ext uri="{BB962C8B-B14F-4D97-AF65-F5344CB8AC3E}">
        <p14:creationId xmlns:p14="http://schemas.microsoft.com/office/powerpoint/2010/main" val="1092146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19177" y="804698"/>
            <a:ext cx="10894996" cy="473104"/>
          </a:xfrm>
        </p:spPr>
        <p:txBody>
          <a:bodyPr/>
          <a:lstStyle/>
          <a:p>
            <a:r>
              <a:rPr lang="en-US" sz="2000">
                <a:solidFill>
                  <a:schemeClr val="tx2"/>
                </a:solidFill>
                <a:latin typeface="+mn-lt"/>
                <a:ea typeface="+mn-ea"/>
                <a:cs typeface="+mn-cs"/>
              </a:rPr>
              <a:t>Link between policy priorities and project results </a:t>
            </a:r>
            <a:endParaRPr lang="fr-BE" sz="2000">
              <a:solidFill>
                <a:schemeClr val="tx2"/>
              </a:solidFill>
              <a:latin typeface="+mn-lt"/>
              <a:ea typeface="+mn-ea"/>
              <a:cs typeface="+mn-cs"/>
            </a:endParaRPr>
          </a:p>
        </p:txBody>
      </p:sp>
      <p:sp>
        <p:nvSpPr>
          <p:cNvPr id="4" name="Down Arrow 3"/>
          <p:cNvSpPr/>
          <p:nvPr/>
        </p:nvSpPr>
        <p:spPr>
          <a:xfrm>
            <a:off x="1198240" y="1409570"/>
            <a:ext cx="570537" cy="2028592"/>
          </a:xfrm>
          <a:prstGeom prst="downArrow">
            <a:avLst/>
          </a:prstGeom>
          <a:solidFill>
            <a:srgbClr val="002060"/>
          </a:solidFill>
          <a:ln>
            <a:solidFill>
              <a:schemeClr val="accent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Arial"/>
                <a:ea typeface="+mn-ea"/>
                <a:cs typeface="+mn-cs"/>
              </a:rPr>
              <a:t>STRATEGIC PLAN</a:t>
            </a:r>
          </a:p>
        </p:txBody>
      </p:sp>
      <p:graphicFrame>
        <p:nvGraphicFramePr>
          <p:cNvPr id="6" name="Table 5"/>
          <p:cNvGraphicFramePr>
            <a:graphicFrameLocks noGrp="1"/>
          </p:cNvGraphicFramePr>
          <p:nvPr>
            <p:extLst>
              <p:ext uri="{D42A27DB-BD31-4B8C-83A1-F6EECF244321}">
                <p14:modId xmlns:p14="http://schemas.microsoft.com/office/powerpoint/2010/main" val="2338489149"/>
              </p:ext>
            </p:extLst>
          </p:nvPr>
        </p:nvGraphicFramePr>
        <p:xfrm>
          <a:off x="1777508" y="1526871"/>
          <a:ext cx="8645558" cy="4246235"/>
        </p:xfrm>
        <a:graphic>
          <a:graphicData uri="http://schemas.openxmlformats.org/drawingml/2006/table">
            <a:tbl>
              <a:tblPr firstRow="1" bandRow="1">
                <a:tableStyleId>{912C8C85-51F0-491E-9774-3900AFEF0FD7}</a:tableStyleId>
              </a:tblPr>
              <a:tblGrid>
                <a:gridCol w="1769270">
                  <a:extLst>
                    <a:ext uri="{9D8B030D-6E8A-4147-A177-3AD203B41FA5}">
                      <a16:colId xmlns:a16="http://schemas.microsoft.com/office/drawing/2014/main" val="649667616"/>
                    </a:ext>
                  </a:extLst>
                </a:gridCol>
                <a:gridCol w="6876288">
                  <a:extLst>
                    <a:ext uri="{9D8B030D-6E8A-4147-A177-3AD203B41FA5}">
                      <a16:colId xmlns:a16="http://schemas.microsoft.com/office/drawing/2014/main" val="2188482916"/>
                    </a:ext>
                  </a:extLst>
                </a:gridCol>
              </a:tblGrid>
              <a:tr h="461444">
                <a:tc>
                  <a:txBody>
                    <a:bodyPr/>
                    <a:lstStyle/>
                    <a:p>
                      <a:pPr marL="0" algn="l" defTabSz="914400" rtl="0" eaLnBrk="1" latinLnBrk="0" hangingPunct="1">
                        <a:spcBef>
                          <a:spcPts val="0"/>
                        </a:spcBef>
                      </a:pPr>
                      <a:r>
                        <a:rPr lang="en-GB" sz="1200" b="1" kern="1200" baseline="0">
                          <a:solidFill>
                            <a:schemeClr val="tx1"/>
                          </a:solidFill>
                          <a:latin typeface="+mn-lt"/>
                          <a:ea typeface="+mn-ea"/>
                          <a:cs typeface="+mn-cs"/>
                        </a:rPr>
                        <a:t>EU POLICY PRIORITIES</a:t>
                      </a:r>
                    </a:p>
                  </a:txBody>
                  <a:tcPr marL="59910" marR="59910" marT="29955" marB="29955">
                    <a:lnL w="12700" cap="flat" cmpd="sng" algn="ctr">
                      <a:noFill/>
                      <a:prstDash val="solid"/>
                      <a:round/>
                      <a:headEnd type="none" w="med" len="med"/>
                      <a:tailEnd type="none" w="med" len="med"/>
                    </a:lnL>
                    <a:lnR>
                      <a:noFill/>
                    </a:lnR>
                    <a:lnT w="12700" cap="flat" cmpd="sng" algn="ctr">
                      <a:solidFill>
                        <a:srgbClr val="202529"/>
                      </a:solidFill>
                      <a:prstDash val="solid"/>
                      <a:round/>
                      <a:headEnd type="none" w="med" len="med"/>
                      <a:tailEnd type="none" w="med" len="med"/>
                    </a:lnT>
                    <a:lnB w="12700" cap="flat" cmpd="sng" algn="ctr">
                      <a:solidFill>
                        <a:srgbClr val="202529"/>
                      </a:solidFill>
                      <a:prstDash val="solid"/>
                      <a:round/>
                      <a:headEnd type="none" w="med" len="med"/>
                      <a:tailEnd type="none" w="med" len="med"/>
                    </a:lnB>
                    <a:lnTlToBr w="12700" cmpd="sng">
                      <a:noFill/>
                      <a:prstDash val="solid"/>
                    </a:lnTlToBr>
                    <a:lnBlToTr w="12700" cmpd="sng">
                      <a:noFill/>
                      <a:prstDash val="solid"/>
                    </a:lnBlToTr>
                    <a:solidFill>
                      <a:srgbClr val="E7EEFD"/>
                    </a:solidFill>
                  </a:tcPr>
                </a:tc>
                <a:tc>
                  <a:txBody>
                    <a:bodyPr/>
                    <a:lstStyle/>
                    <a:p>
                      <a:r>
                        <a:rPr lang="fr-BE" sz="1200" b="0" baseline="0" err="1">
                          <a:solidFill>
                            <a:schemeClr val="tx1"/>
                          </a:solidFill>
                        </a:rPr>
                        <a:t>Overall</a:t>
                      </a:r>
                      <a:r>
                        <a:rPr lang="fr-BE" sz="1200" b="0" baseline="0">
                          <a:solidFill>
                            <a:schemeClr val="tx1"/>
                          </a:solidFill>
                        </a:rPr>
                        <a:t> </a:t>
                      </a:r>
                      <a:r>
                        <a:rPr lang="fr-BE" sz="1200" b="0" baseline="0" err="1">
                          <a:solidFill>
                            <a:schemeClr val="tx1"/>
                          </a:solidFill>
                        </a:rPr>
                        <a:t>priorities</a:t>
                      </a:r>
                      <a:r>
                        <a:rPr lang="fr-BE" sz="1200" b="0" baseline="0">
                          <a:solidFill>
                            <a:schemeClr val="tx1"/>
                          </a:solidFill>
                        </a:rPr>
                        <a:t> of the </a:t>
                      </a:r>
                      <a:r>
                        <a:rPr lang="fr-BE" sz="1200" b="0" baseline="0" err="1">
                          <a:solidFill>
                            <a:schemeClr val="tx1"/>
                          </a:solidFill>
                        </a:rPr>
                        <a:t>European</a:t>
                      </a:r>
                      <a:r>
                        <a:rPr lang="fr-BE" sz="1200" b="0" baseline="0">
                          <a:solidFill>
                            <a:schemeClr val="tx1"/>
                          </a:solidFill>
                        </a:rPr>
                        <a:t> Union (Green Deal, Fit for the Digital Age,…)</a:t>
                      </a:r>
                    </a:p>
                  </a:txBody>
                  <a:tcPr marL="59910" marR="59910" marT="29955" marB="29955">
                    <a:lnL>
                      <a:noFill/>
                    </a:lnL>
                    <a:lnR w="9525" cap="flat" cmpd="sng" algn="ctr">
                      <a:noFill/>
                      <a:prstDash val="solid"/>
                    </a:lnR>
                    <a:lnT w="12700" cap="flat" cmpd="sng" algn="ctr">
                      <a:solidFill>
                        <a:srgbClr val="202529"/>
                      </a:solidFill>
                      <a:prstDash val="solid"/>
                      <a:round/>
                      <a:headEnd type="none" w="med" len="med"/>
                      <a:tailEnd type="none" w="med" len="med"/>
                    </a:lnT>
                    <a:lnB w="12700" cap="flat" cmpd="sng" algn="ctr">
                      <a:solidFill>
                        <a:srgbClr val="202529"/>
                      </a:solidFill>
                      <a:prstDash val="solid"/>
                      <a:round/>
                      <a:headEnd type="none" w="med" len="med"/>
                      <a:tailEnd type="none" w="med" len="med"/>
                    </a:lnB>
                    <a:lnTlToBr w="12700" cmpd="sng">
                      <a:noFill/>
                      <a:prstDash val="solid"/>
                    </a:lnTlToBr>
                    <a:lnBlToTr w="12700" cmpd="sng">
                      <a:noFill/>
                      <a:prstDash val="solid"/>
                    </a:lnBlToTr>
                    <a:solidFill>
                      <a:srgbClr val="E7EEFD"/>
                    </a:solidFill>
                  </a:tcPr>
                </a:tc>
                <a:extLst>
                  <a:ext uri="{0D108BD9-81ED-4DB2-BD59-A6C34878D82A}">
                    <a16:rowId xmlns:a16="http://schemas.microsoft.com/office/drawing/2014/main" val="725678188"/>
                  </a:ext>
                </a:extLst>
              </a:tr>
              <a:tr h="4413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b="1" kern="1200" baseline="0" noProof="0">
                          <a:solidFill>
                            <a:schemeClr val="tx1"/>
                          </a:solidFill>
                          <a:latin typeface="+mn-lt"/>
                          <a:ea typeface="+mn-ea"/>
                          <a:cs typeface="+mn-cs"/>
                        </a:rPr>
                        <a:t>KEY STRATEGIC ORIENTATIONS</a:t>
                      </a:r>
                    </a:p>
                  </a:txBody>
                  <a:tcPr marL="59910" marR="59910" marT="29955" marB="29955">
                    <a:lnL w="12700" cap="flat" cmpd="sng" algn="ctr">
                      <a:noFill/>
                      <a:prstDash val="solid"/>
                      <a:round/>
                      <a:headEnd type="none" w="med" len="med"/>
                      <a:tailEnd type="none" w="med" len="med"/>
                    </a:lnL>
                    <a:lnR>
                      <a:noFill/>
                    </a:lnR>
                    <a:lnT w="12700" cap="flat" cmpd="sng" algn="ctr">
                      <a:solidFill>
                        <a:srgbClr val="202529"/>
                      </a:solidFill>
                      <a:prstDash val="solid"/>
                      <a:round/>
                      <a:headEnd type="none" w="med" len="med"/>
                      <a:tailEnd type="none" w="med" len="med"/>
                    </a:lnT>
                    <a:lnB w="12700" cap="flat" cmpd="sng" algn="ctr">
                      <a:solidFill>
                        <a:srgbClr val="202529"/>
                      </a:solidFill>
                      <a:prstDash val="solid"/>
                      <a:round/>
                      <a:headEnd type="none" w="med" len="med"/>
                      <a:tailEnd type="none" w="med" len="med"/>
                    </a:lnB>
                    <a:lnTlToBr w="12700" cmpd="sng">
                      <a:noFill/>
                      <a:prstDash val="solid"/>
                    </a:lnTlToBr>
                    <a:lnBlToTr w="12700" cmpd="sng">
                      <a:noFill/>
                      <a:prstDash val="solid"/>
                    </a:lnBlToTr>
                    <a:solidFill>
                      <a:srgbClr val="E7EE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baseline="0" noProof="0">
                          <a:solidFill>
                            <a:schemeClr val="tx1"/>
                          </a:solidFill>
                        </a:rPr>
                        <a:t>Set of strategic objectives within the EC policy priorities where R&amp;I </a:t>
                      </a:r>
                      <a:r>
                        <a:rPr lang="en-IE" sz="1200" noProof="0">
                          <a:solidFill>
                            <a:schemeClr val="tx1"/>
                          </a:solidFill>
                        </a:rPr>
                        <a:t>investments are expected</a:t>
                      </a:r>
                      <a:r>
                        <a:rPr lang="en-IE" sz="1200" baseline="0" noProof="0">
                          <a:solidFill>
                            <a:schemeClr val="tx1"/>
                          </a:solidFill>
                        </a:rPr>
                        <a:t> </a:t>
                      </a:r>
                      <a:r>
                        <a:rPr lang="en-IE" sz="1200" noProof="0">
                          <a:solidFill>
                            <a:schemeClr val="tx1"/>
                          </a:solidFill>
                        </a:rPr>
                        <a:t>to make</a:t>
                      </a:r>
                      <a:r>
                        <a:rPr lang="en-IE" sz="1200" baseline="0" noProof="0">
                          <a:solidFill>
                            <a:schemeClr val="tx1"/>
                          </a:solidFill>
                        </a:rPr>
                        <a:t> a difference</a:t>
                      </a:r>
                    </a:p>
                  </a:txBody>
                  <a:tcPr marL="59910" marR="59910" marT="29955" marB="29955">
                    <a:lnL>
                      <a:noFill/>
                    </a:lnL>
                    <a:lnR w="9525" cap="flat" cmpd="sng" algn="ctr">
                      <a:noFill/>
                      <a:prstDash val="solid"/>
                    </a:lnR>
                    <a:lnT w="12700" cap="flat" cmpd="sng" algn="ctr">
                      <a:solidFill>
                        <a:srgbClr val="202529"/>
                      </a:solidFill>
                      <a:prstDash val="solid"/>
                      <a:round/>
                      <a:headEnd type="none" w="med" len="med"/>
                      <a:tailEnd type="none" w="med" len="med"/>
                    </a:lnT>
                    <a:lnB w="12700" cap="flat" cmpd="sng" algn="ctr">
                      <a:solidFill>
                        <a:srgbClr val="202529"/>
                      </a:solidFill>
                      <a:prstDash val="solid"/>
                      <a:round/>
                      <a:headEnd type="none" w="med" len="med"/>
                      <a:tailEnd type="none" w="med" len="med"/>
                    </a:lnB>
                    <a:lnTlToBr w="12700" cmpd="sng">
                      <a:noFill/>
                      <a:prstDash val="solid"/>
                    </a:lnTlToBr>
                    <a:lnBlToTr w="12700" cmpd="sng">
                      <a:noFill/>
                      <a:prstDash val="solid"/>
                    </a:lnBlToTr>
                    <a:solidFill>
                      <a:srgbClr val="E7EEFD"/>
                    </a:solidFill>
                  </a:tcPr>
                </a:tc>
                <a:extLst>
                  <a:ext uri="{0D108BD9-81ED-4DB2-BD59-A6C34878D82A}">
                    <a16:rowId xmlns:a16="http://schemas.microsoft.com/office/drawing/2014/main" val="4235793045"/>
                  </a:ext>
                </a:extLst>
              </a:tr>
              <a:tr h="4213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b="1" kern="1200" baseline="0" noProof="0">
                          <a:solidFill>
                            <a:schemeClr val="tx1"/>
                          </a:solidFill>
                          <a:latin typeface="+mn-lt"/>
                          <a:ea typeface="+mn-ea"/>
                          <a:cs typeface="+mn-cs"/>
                        </a:rPr>
                        <a:t>IMPACT AREAS</a:t>
                      </a:r>
                    </a:p>
                  </a:txBody>
                  <a:tcPr marL="59910" marR="59910" marT="29955" marB="29955">
                    <a:lnL w="12700" cap="flat" cmpd="sng" algn="ctr">
                      <a:noFill/>
                      <a:prstDash val="solid"/>
                      <a:round/>
                      <a:headEnd type="none" w="med" len="med"/>
                      <a:tailEnd type="none" w="med" len="med"/>
                    </a:lnL>
                    <a:lnR>
                      <a:noFill/>
                    </a:lnR>
                    <a:lnT w="12700" cap="flat" cmpd="sng" algn="ctr">
                      <a:solidFill>
                        <a:srgbClr val="202529"/>
                      </a:solidFill>
                      <a:prstDash val="solid"/>
                      <a:round/>
                      <a:headEnd type="none" w="med" len="med"/>
                      <a:tailEnd type="none" w="med" len="med"/>
                    </a:lnT>
                    <a:lnB w="12700" cap="flat" cmpd="sng" algn="ctr">
                      <a:solidFill>
                        <a:srgbClr val="202529"/>
                      </a:solidFill>
                      <a:prstDash val="solid"/>
                      <a:round/>
                      <a:headEnd type="none" w="med" len="med"/>
                      <a:tailEnd type="none" w="med" len="med"/>
                    </a:lnB>
                    <a:lnTlToBr w="12700" cmpd="sng">
                      <a:noFill/>
                      <a:prstDash val="solid"/>
                    </a:lnTlToBr>
                    <a:lnBlToTr w="12700" cmpd="sng">
                      <a:noFill/>
                      <a:prstDash val="solid"/>
                    </a:lnBlToTr>
                    <a:solidFill>
                      <a:srgbClr val="E7EE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baseline="0" noProof="0">
                          <a:solidFill>
                            <a:schemeClr val="tx1"/>
                          </a:solidFill>
                        </a:rPr>
                        <a:t>Group of expected impacts highlighting the most important transformation to be fostered through R&amp;I </a:t>
                      </a:r>
                    </a:p>
                  </a:txBody>
                  <a:tcPr marL="59910" marR="59910" marT="29955" marB="29955">
                    <a:lnL>
                      <a:noFill/>
                    </a:lnL>
                    <a:lnR w="9525" cap="flat" cmpd="sng" algn="ctr">
                      <a:noFill/>
                      <a:prstDash val="solid"/>
                    </a:lnR>
                    <a:lnT w="12700" cap="flat" cmpd="sng" algn="ctr">
                      <a:solidFill>
                        <a:srgbClr val="202529"/>
                      </a:solidFill>
                      <a:prstDash val="solid"/>
                      <a:round/>
                      <a:headEnd type="none" w="med" len="med"/>
                      <a:tailEnd type="none" w="med" len="med"/>
                    </a:lnT>
                    <a:lnB w="12700" cap="flat" cmpd="sng" algn="ctr">
                      <a:solidFill>
                        <a:srgbClr val="202529"/>
                      </a:solidFill>
                      <a:prstDash val="solid"/>
                      <a:round/>
                      <a:headEnd type="none" w="med" len="med"/>
                      <a:tailEnd type="none" w="med" len="med"/>
                    </a:lnB>
                    <a:lnTlToBr w="12700" cmpd="sng">
                      <a:noFill/>
                      <a:prstDash val="solid"/>
                    </a:lnTlToBr>
                    <a:lnBlToTr w="12700" cmpd="sng">
                      <a:noFill/>
                      <a:prstDash val="solid"/>
                    </a:lnBlToTr>
                    <a:solidFill>
                      <a:srgbClr val="E7EEFD"/>
                    </a:solidFill>
                  </a:tcPr>
                </a:tc>
                <a:extLst>
                  <a:ext uri="{0D108BD9-81ED-4DB2-BD59-A6C34878D82A}">
                    <a16:rowId xmlns:a16="http://schemas.microsoft.com/office/drawing/2014/main" val="414509279"/>
                  </a:ext>
                </a:extLst>
              </a:tr>
              <a:tr h="782448">
                <a:tc>
                  <a:txBody>
                    <a:bodyPr/>
                    <a:lstStyle/>
                    <a:p>
                      <a:pPr marL="0" algn="l" defTabSz="914400" rtl="0" eaLnBrk="1" latinLnBrk="0" hangingPunct="1"/>
                      <a:r>
                        <a:rPr lang="en-IE" sz="1200" b="1" kern="1200" baseline="0" noProof="0">
                          <a:solidFill>
                            <a:schemeClr val="tx1"/>
                          </a:solidFill>
                          <a:latin typeface="+mn-lt"/>
                          <a:ea typeface="+mn-ea"/>
                          <a:cs typeface="+mn-cs"/>
                        </a:rPr>
                        <a:t>EXPECTED IMPACTS</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en-IE" sz="1200" b="1" i="0" kern="1200" baseline="0" noProof="0">
                          <a:solidFill>
                            <a:schemeClr val="tx1"/>
                          </a:solidFill>
                          <a:latin typeface="+mn-lt"/>
                          <a:ea typeface="+mn-ea"/>
                          <a:cs typeface="+mn-cs"/>
                        </a:rPr>
                        <a:t>      = DESTINATIONS</a:t>
                      </a:r>
                    </a:p>
                  </a:txBody>
                  <a:tcPr marL="59910" marR="59910" marT="29955" marB="29955">
                    <a:lnL w="12700" cap="flat" cmpd="sng" algn="ctr">
                      <a:noFill/>
                      <a:prstDash val="solid"/>
                      <a:round/>
                      <a:headEnd type="none" w="med" len="med"/>
                      <a:tailEnd type="none" w="med" len="med"/>
                    </a:lnL>
                    <a:lnR>
                      <a:noFill/>
                    </a:lnR>
                    <a:lnT w="12700" cap="flat" cmpd="sng" algn="ctr">
                      <a:solidFill>
                        <a:srgbClr val="202529"/>
                      </a:solidFill>
                      <a:prstDash val="solid"/>
                      <a:round/>
                      <a:headEnd type="none" w="med" len="med"/>
                      <a:tailEnd type="none" w="med" len="med"/>
                    </a:lnT>
                    <a:lnB w="12700" cap="flat" cmpd="sng" algn="ctr">
                      <a:solidFill>
                        <a:srgbClr val="202529"/>
                      </a:solidFill>
                      <a:prstDash val="solid"/>
                      <a:round/>
                      <a:headEnd type="none" w="med" len="med"/>
                      <a:tailEnd type="none" w="med" len="med"/>
                    </a:lnB>
                    <a:lnTlToBr w="12700" cmpd="sng">
                      <a:noFill/>
                      <a:prstDash val="solid"/>
                    </a:lnTlToBr>
                    <a:lnBlToTr w="12700" cmpd="sng">
                      <a:noFill/>
                      <a:prstDash val="solid"/>
                    </a:lnBlToTr>
                    <a:gradFill>
                      <a:gsLst>
                        <a:gs pos="0">
                          <a:srgbClr val="E7EEFD"/>
                        </a:gs>
                        <a:gs pos="100000">
                          <a:srgbClr val="DDF7DD"/>
                        </a:gs>
                      </a:gsLst>
                      <a:lin ang="5400000" scaled="1"/>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noProof="0">
                          <a:solidFill>
                            <a:schemeClr val="tx1"/>
                          </a:solidFill>
                          <a:latin typeface="+mn-lt"/>
                          <a:ea typeface="+mn-ea"/>
                          <a:cs typeface="+mn-cs"/>
                        </a:rPr>
                        <a:t>Wider long term effects on society (including the environment), the economy and science, enabled by the outcomes of R&amp;I investments (long term). It refers to the specific contribution of the project to the work </a:t>
                      </a:r>
                      <a:r>
                        <a:rPr lang="en-US" sz="1200" kern="1200" baseline="0" noProof="0" err="1">
                          <a:solidFill>
                            <a:schemeClr val="tx1"/>
                          </a:solidFill>
                          <a:latin typeface="+mn-lt"/>
                          <a:ea typeface="+mn-ea"/>
                          <a:cs typeface="+mn-cs"/>
                        </a:rPr>
                        <a:t>programme</a:t>
                      </a:r>
                      <a:r>
                        <a:rPr lang="en-US" sz="1200" kern="1200" baseline="0" noProof="0">
                          <a:solidFill>
                            <a:schemeClr val="tx1"/>
                          </a:solidFill>
                          <a:latin typeface="+mn-lt"/>
                          <a:ea typeface="+mn-ea"/>
                          <a:cs typeface="+mn-cs"/>
                        </a:rPr>
                        <a:t> expected impacts described in the destination. Impacts generally occur some time after the end of the project. </a:t>
                      </a:r>
                      <a:endParaRPr lang="en-IE" sz="1200" b="0" i="1" kern="1200" baseline="0" noProof="0">
                        <a:solidFill>
                          <a:schemeClr val="tx1"/>
                        </a:solidFill>
                        <a:latin typeface="+mn-lt"/>
                        <a:ea typeface="+mn-ea"/>
                        <a:cs typeface="+mn-cs"/>
                      </a:endParaRPr>
                    </a:p>
                  </a:txBody>
                  <a:tcPr marL="59910" marR="59910" marT="29955" marB="29955">
                    <a:lnL>
                      <a:noFill/>
                    </a:lnL>
                    <a:lnR w="9525" cap="flat" cmpd="sng" algn="ctr">
                      <a:noFill/>
                      <a:prstDash val="solid"/>
                    </a:lnR>
                    <a:lnT w="12700" cap="flat" cmpd="sng" algn="ctr">
                      <a:solidFill>
                        <a:srgbClr val="202529"/>
                      </a:solidFill>
                      <a:prstDash val="solid"/>
                      <a:round/>
                      <a:headEnd type="none" w="med" len="med"/>
                      <a:tailEnd type="none" w="med" len="med"/>
                    </a:lnT>
                    <a:lnB w="12700" cap="flat" cmpd="sng" algn="ctr">
                      <a:solidFill>
                        <a:srgbClr val="202529"/>
                      </a:solidFill>
                      <a:prstDash val="solid"/>
                      <a:round/>
                      <a:headEnd type="none" w="med" len="med"/>
                      <a:tailEnd type="none" w="med" len="med"/>
                    </a:lnB>
                    <a:lnTlToBr w="12700" cmpd="sng">
                      <a:noFill/>
                      <a:prstDash val="solid"/>
                    </a:lnTlToBr>
                    <a:lnBlToTr w="12700" cmpd="sng">
                      <a:noFill/>
                      <a:prstDash val="solid"/>
                    </a:lnBlToTr>
                    <a:gradFill>
                      <a:gsLst>
                        <a:gs pos="0">
                          <a:srgbClr val="E7EEFD"/>
                        </a:gs>
                        <a:gs pos="100000">
                          <a:srgbClr val="DDF7DD"/>
                        </a:gs>
                      </a:gsLst>
                      <a:lin ang="5400000" scaled="1"/>
                    </a:gradFill>
                  </a:tcPr>
                </a:tc>
                <a:extLst>
                  <a:ext uri="{0D108BD9-81ED-4DB2-BD59-A6C34878D82A}">
                    <a16:rowId xmlns:a16="http://schemas.microsoft.com/office/drawing/2014/main" val="2258554009"/>
                  </a:ext>
                </a:extLst>
              </a:tr>
              <a:tr h="9630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200" b="1" kern="1200" baseline="0" noProof="0">
                          <a:solidFill>
                            <a:schemeClr val="tx1"/>
                          </a:solidFill>
                          <a:latin typeface="+mn-lt"/>
                          <a:ea typeface="+mn-ea"/>
                          <a:cs typeface="+mn-cs"/>
                        </a:rPr>
                        <a:t>EXPECTED OUTCOMES</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b="1" kern="1200" baseline="0" noProof="0">
                          <a:solidFill>
                            <a:schemeClr val="tx1"/>
                          </a:solidFill>
                          <a:latin typeface="+mn-lt"/>
                          <a:ea typeface="+mn-ea"/>
                          <a:cs typeface="+mn-cs"/>
                        </a:rPr>
                        <a:t>          = TOPICS</a:t>
                      </a:r>
                    </a:p>
                  </a:txBody>
                  <a:tcPr marL="59910" marR="59910" marT="29955" marB="29955">
                    <a:lnL w="12700" cap="flat" cmpd="sng" algn="ctr">
                      <a:noFill/>
                      <a:prstDash val="solid"/>
                      <a:round/>
                      <a:headEnd type="none" w="med" len="med"/>
                      <a:tailEnd type="none" w="med" len="med"/>
                    </a:lnL>
                    <a:lnR>
                      <a:noFill/>
                    </a:lnR>
                    <a:lnT w="12700" cap="flat" cmpd="sng" algn="ctr">
                      <a:solidFill>
                        <a:srgbClr val="202529"/>
                      </a:solidFill>
                      <a:prstDash val="solid"/>
                      <a:round/>
                      <a:headEnd type="none" w="med" len="med"/>
                      <a:tailEnd type="none" w="med" len="med"/>
                    </a:lnT>
                    <a:lnB w="12700" cap="flat" cmpd="sng" algn="ctr">
                      <a:solidFill>
                        <a:srgbClr val="202529"/>
                      </a:solidFill>
                      <a:prstDash val="solid"/>
                      <a:round/>
                      <a:headEnd type="none" w="med" len="med"/>
                      <a:tailEnd type="none" w="med" len="med"/>
                    </a:lnB>
                    <a:lnTlToBr w="12700" cmpd="sng">
                      <a:noFill/>
                      <a:prstDash val="solid"/>
                    </a:lnTlToBr>
                    <a:lnBlToTr w="12700" cmpd="sng">
                      <a:noFill/>
                      <a:prstDash val="solid"/>
                    </a:lnBlToTr>
                    <a:solidFill>
                      <a:srgbClr val="DDF7D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noProof="0">
                          <a:solidFill>
                            <a:schemeClr val="tx1"/>
                          </a:solidFill>
                          <a:latin typeface="+mn-lt"/>
                          <a:ea typeface="+mn-ea"/>
                          <a:cs typeface="+mn-cs"/>
                        </a:rPr>
                        <a:t>The expected effects, over the medium term, of projects supported under a given topic. The results of a project should contribute to these outcomes, fostered in particular by the dissemination and exploitation measures. This may include the uptake, diffusion, deployment, and/or use of the project’s results by direct target groups. Outcomes generally occur during or shortly after the end of the project.</a:t>
                      </a:r>
                      <a:endParaRPr lang="en-IE" sz="800" i="1" kern="1200" baseline="0" noProof="0">
                        <a:solidFill>
                          <a:schemeClr val="tx1"/>
                        </a:solidFill>
                        <a:latin typeface="+mn-lt"/>
                        <a:ea typeface="+mn-ea"/>
                        <a:cs typeface="+mn-cs"/>
                      </a:endParaRPr>
                    </a:p>
                  </a:txBody>
                  <a:tcPr marL="59910" marR="59910" marT="29955" marB="29955">
                    <a:lnL>
                      <a:noFill/>
                    </a:lnL>
                    <a:lnR w="9525" cap="flat" cmpd="sng" algn="ctr">
                      <a:noFill/>
                      <a:prstDash val="solid"/>
                    </a:lnR>
                    <a:lnT w="12700" cap="flat" cmpd="sng" algn="ctr">
                      <a:solidFill>
                        <a:srgbClr val="202529"/>
                      </a:solidFill>
                      <a:prstDash val="solid"/>
                      <a:round/>
                      <a:headEnd type="none" w="med" len="med"/>
                      <a:tailEnd type="none" w="med" len="med"/>
                    </a:lnT>
                    <a:lnB w="12700" cap="flat" cmpd="sng" algn="ctr">
                      <a:solidFill>
                        <a:srgbClr val="202529"/>
                      </a:solidFill>
                      <a:prstDash val="solid"/>
                      <a:round/>
                      <a:headEnd type="none" w="med" len="med"/>
                      <a:tailEnd type="none" w="med" len="med"/>
                    </a:lnB>
                    <a:lnTlToBr w="12700" cmpd="sng">
                      <a:noFill/>
                      <a:prstDash val="solid"/>
                    </a:lnTlToBr>
                    <a:lnBlToTr w="12700" cmpd="sng">
                      <a:noFill/>
                      <a:prstDash val="solid"/>
                    </a:lnBlToTr>
                    <a:solidFill>
                      <a:srgbClr val="DDF7DD"/>
                    </a:solidFill>
                  </a:tcPr>
                </a:tc>
                <a:extLst>
                  <a:ext uri="{0D108BD9-81ED-4DB2-BD59-A6C34878D82A}">
                    <a16:rowId xmlns:a16="http://schemas.microsoft.com/office/drawing/2014/main" val="2952842653"/>
                  </a:ext>
                </a:extLst>
              </a:tr>
              <a:tr h="1152000">
                <a:tc>
                  <a:txBody>
                    <a:bodyPr/>
                    <a:lstStyle/>
                    <a:p>
                      <a:pPr marL="0" algn="l" defTabSz="914400" rtl="0" eaLnBrk="1" latinLnBrk="0" hangingPunct="1"/>
                      <a:r>
                        <a:rPr lang="fr-BE" sz="1200" b="1" kern="1200" baseline="0">
                          <a:solidFill>
                            <a:schemeClr val="tx1"/>
                          </a:solidFill>
                          <a:latin typeface="+mn-lt"/>
                          <a:ea typeface="+mn-ea"/>
                          <a:cs typeface="+mn-cs"/>
                        </a:rPr>
                        <a:t>PROJECT RESULTS</a:t>
                      </a:r>
                    </a:p>
                  </a:txBody>
                  <a:tcPr marL="59910" marR="59910" marT="29955" marB="29955">
                    <a:lnL w="12700" cap="flat" cmpd="sng" algn="ctr">
                      <a:noFill/>
                      <a:prstDash val="solid"/>
                      <a:round/>
                      <a:headEnd type="none" w="med" len="med"/>
                      <a:tailEnd type="none" w="med" len="med"/>
                    </a:lnL>
                    <a:lnR>
                      <a:noFill/>
                    </a:lnR>
                    <a:lnT w="12700" cap="flat" cmpd="sng" algn="ctr">
                      <a:solidFill>
                        <a:srgbClr val="202529"/>
                      </a:solidFill>
                      <a:prstDash val="solid"/>
                      <a:round/>
                      <a:headEnd type="none" w="med" len="med"/>
                      <a:tailEnd type="none" w="med" len="med"/>
                    </a:lnT>
                    <a:lnB w="12700" cap="flat" cmpd="sng" algn="ctr">
                      <a:solidFill>
                        <a:srgbClr val="202529"/>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200" i="0" kern="1200" baseline="0">
                          <a:solidFill>
                            <a:schemeClr val="tx1"/>
                          </a:solidFill>
                          <a:latin typeface="+mn-lt"/>
                          <a:ea typeface="+mn-ea"/>
                          <a:cs typeface="+mn-cs"/>
                        </a:rPr>
                        <a:t>What is generated during the project implementation. This may include, for example, know-how, innovative solutions, algorithms, proof of feasibility, new business models, policy recommendations, guidelines, prototypes, demonstrators, databases and datasets, trained researchers, new infrastructures, networks, etc. Most project results (inventions, scientific works, etc.) are ‘Intellectual Property’, which may, if appropriate, be protected by formal ‘Intellectual Property Rights’</a:t>
                      </a:r>
                      <a:endParaRPr lang="en-US" sz="800" i="1" kern="1200" baseline="0">
                        <a:solidFill>
                          <a:schemeClr val="tx1"/>
                        </a:solidFill>
                        <a:latin typeface="+mn-lt"/>
                        <a:ea typeface="+mn-ea"/>
                        <a:cs typeface="+mn-cs"/>
                      </a:endParaRPr>
                    </a:p>
                  </a:txBody>
                  <a:tcPr marL="59910" marR="59910" marT="29955" marB="29955">
                    <a:lnL>
                      <a:noFill/>
                    </a:lnL>
                    <a:lnR w="9525" cap="flat" cmpd="sng" algn="ctr">
                      <a:noFill/>
                      <a:prstDash val="solid"/>
                    </a:lnR>
                    <a:lnT w="12700" cap="flat" cmpd="sng" algn="ctr">
                      <a:solidFill>
                        <a:srgbClr val="202529"/>
                      </a:solidFill>
                      <a:prstDash val="solid"/>
                      <a:round/>
                      <a:headEnd type="none" w="med" len="med"/>
                      <a:tailEnd type="none" w="med" len="med"/>
                    </a:lnT>
                    <a:lnB w="12700" cap="flat" cmpd="sng" algn="ctr">
                      <a:solidFill>
                        <a:srgbClr val="202529"/>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14420386"/>
                  </a:ext>
                </a:extLst>
              </a:tr>
            </a:tbl>
          </a:graphicData>
        </a:graphic>
      </p:graphicFrame>
      <p:sp>
        <p:nvSpPr>
          <p:cNvPr id="7" name="Down Arrow 6"/>
          <p:cNvSpPr/>
          <p:nvPr/>
        </p:nvSpPr>
        <p:spPr>
          <a:xfrm>
            <a:off x="1407219" y="3004855"/>
            <a:ext cx="517375" cy="1424822"/>
          </a:xfrm>
          <a:prstGeom prst="downArrow">
            <a:avLst/>
          </a:prstGeom>
          <a:solidFill>
            <a:srgbClr val="008000"/>
          </a:solidFill>
          <a:ln>
            <a:solidFill>
              <a:schemeClr val="accent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Arial"/>
                <a:ea typeface="+mn-ea"/>
                <a:cs typeface="+mn-cs"/>
              </a:rPr>
              <a:t>WORK PROGRAMME</a:t>
            </a:r>
          </a:p>
        </p:txBody>
      </p:sp>
      <p:sp>
        <p:nvSpPr>
          <p:cNvPr id="8" name="Down Arrow 7"/>
          <p:cNvSpPr/>
          <p:nvPr/>
        </p:nvSpPr>
        <p:spPr>
          <a:xfrm rot="10800000">
            <a:off x="10630958" y="3288387"/>
            <a:ext cx="614839" cy="2493518"/>
          </a:xfrm>
          <a:prstGeom prst="downArrow">
            <a:avLst/>
          </a:prstGeom>
          <a:solidFill>
            <a:schemeClr val="bg2">
              <a:lumMod val="25000"/>
            </a:schemeClr>
          </a:solidFill>
          <a:ln>
            <a:solidFill>
              <a:schemeClr val="accent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Arial"/>
                <a:ea typeface="+mn-ea"/>
                <a:cs typeface="+mn-cs"/>
              </a:rPr>
              <a:t>PROJECT PROPOSALS</a:t>
            </a:r>
          </a:p>
        </p:txBody>
      </p:sp>
      <p:sp>
        <p:nvSpPr>
          <p:cNvPr id="9" name="TextBox 8"/>
          <p:cNvSpPr txBox="1"/>
          <p:nvPr/>
        </p:nvSpPr>
        <p:spPr>
          <a:xfrm>
            <a:off x="678712" y="1125901"/>
            <a:ext cx="400110" cy="3384376"/>
          </a:xfrm>
          <a:prstGeom prst="rect">
            <a:avLst/>
          </a:prstGeom>
          <a:noFill/>
        </p:spPr>
        <p:txBody>
          <a:bodyPr vert="vert270" wrap="square" rtlCol="0">
            <a:spAutoFit/>
          </a:bodyPr>
          <a:lstStyle/>
          <a:p>
            <a:pPr algn="ctr"/>
            <a:r>
              <a:rPr lang="en-IE" sz="1400" b="1">
                <a:solidFill>
                  <a:schemeClr val="bg1">
                    <a:lumMod val="50000"/>
                  </a:schemeClr>
                </a:solidFill>
              </a:rPr>
              <a:t>Strategic Planning and Programming (EC)</a:t>
            </a:r>
          </a:p>
        </p:txBody>
      </p:sp>
      <p:sp>
        <p:nvSpPr>
          <p:cNvPr id="10" name="TextBox 9"/>
          <p:cNvSpPr txBox="1"/>
          <p:nvPr/>
        </p:nvSpPr>
        <p:spPr>
          <a:xfrm>
            <a:off x="11245956" y="3132693"/>
            <a:ext cx="400110" cy="2982468"/>
          </a:xfrm>
          <a:prstGeom prst="rect">
            <a:avLst/>
          </a:prstGeom>
          <a:noFill/>
        </p:spPr>
        <p:txBody>
          <a:bodyPr vert="vert" wrap="square" rtlCol="0">
            <a:spAutoFit/>
          </a:bodyPr>
          <a:lstStyle/>
          <a:p>
            <a:pPr algn="ctr"/>
            <a:r>
              <a:rPr lang="en-IE" sz="1400" b="1">
                <a:solidFill>
                  <a:schemeClr val="bg1">
                    <a:lumMod val="50000"/>
                  </a:schemeClr>
                </a:solidFill>
              </a:rPr>
              <a:t>Application process (researchers)</a:t>
            </a:r>
          </a:p>
        </p:txBody>
      </p:sp>
      <p:sp>
        <p:nvSpPr>
          <p:cNvPr id="5" name="Title 1">
            <a:extLst>
              <a:ext uri="{FF2B5EF4-FFF2-40B4-BE49-F238E27FC236}">
                <a16:creationId xmlns:a16="http://schemas.microsoft.com/office/drawing/2014/main" id="{B5C46D7F-EAF8-CE19-D0D5-AE601680958D}"/>
              </a:ext>
            </a:extLst>
          </p:cNvPr>
          <p:cNvSpPr txBox="1">
            <a:spLocks/>
          </p:cNvSpPr>
          <p:nvPr/>
        </p:nvSpPr>
        <p:spPr>
          <a:xfrm>
            <a:off x="1764558" y="468000"/>
            <a:ext cx="9544812" cy="473104"/>
          </a:xfrm>
          <a:prstGeom prst="rect">
            <a:avLst/>
          </a:prstGeom>
        </p:spPr>
        <p:txBody>
          <a:bodyPr vert="horz" lIns="91440" tIns="45720" rIns="91440" bIns="0" rtlCol="0" anchor="t" anchorCtr="0">
            <a:normAutofit fontScale="90000"/>
          </a:bodyPr>
          <a:lstStyle>
            <a:lvl1pPr algn="l" defTabSz="914400" rtl="0" eaLnBrk="1" latinLnBrk="0" hangingPunct="1">
              <a:lnSpc>
                <a:spcPct val="90000"/>
              </a:lnSpc>
              <a:spcBef>
                <a:spcPct val="0"/>
              </a:spcBef>
              <a:buNone/>
              <a:defRPr sz="3600" b="1" kern="1200">
                <a:solidFill>
                  <a:schemeClr val="accent2"/>
                </a:solidFill>
                <a:latin typeface="+mj-lt"/>
                <a:ea typeface="+mj-ea"/>
                <a:cs typeface="+mj-cs"/>
              </a:defRPr>
            </a:lvl1pPr>
          </a:lstStyle>
          <a:p>
            <a:r>
              <a:rPr lang="en-US"/>
              <a:t>Describing the impact of your proposal </a:t>
            </a:r>
            <a:endParaRPr lang="en-GB"/>
          </a:p>
        </p:txBody>
      </p:sp>
      <p:grpSp>
        <p:nvGrpSpPr>
          <p:cNvPr id="14" name="Group 13">
            <a:extLst>
              <a:ext uri="{FF2B5EF4-FFF2-40B4-BE49-F238E27FC236}">
                <a16:creationId xmlns:a16="http://schemas.microsoft.com/office/drawing/2014/main" id="{1A86F000-1035-F9DD-CB59-C6082AFA54ED}"/>
              </a:ext>
            </a:extLst>
          </p:cNvPr>
          <p:cNvGrpSpPr/>
          <p:nvPr/>
        </p:nvGrpSpPr>
        <p:grpSpPr>
          <a:xfrm>
            <a:off x="878423" y="266624"/>
            <a:ext cx="864000" cy="864000"/>
            <a:chOff x="1069009" y="3735593"/>
            <a:chExt cx="864000" cy="864000"/>
          </a:xfrm>
        </p:grpSpPr>
        <p:sp>
          <p:nvSpPr>
            <p:cNvPr id="12" name="Oval 11">
              <a:extLst>
                <a:ext uri="{FF2B5EF4-FFF2-40B4-BE49-F238E27FC236}">
                  <a16:creationId xmlns:a16="http://schemas.microsoft.com/office/drawing/2014/main" id="{6A1EA2FA-F4F0-4654-A04E-49A7F1F2671B}"/>
                </a:ext>
              </a:extLst>
            </p:cNvPr>
            <p:cNvSpPr/>
            <p:nvPr/>
          </p:nvSpPr>
          <p:spPr>
            <a:xfrm>
              <a:off x="1069009" y="3735593"/>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42507270-6413-500D-26B1-D9CC691B36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4768" y="3769828"/>
              <a:ext cx="792482" cy="795530"/>
            </a:xfrm>
            <a:prstGeom prst="rect">
              <a:avLst/>
            </a:prstGeom>
          </p:spPr>
        </p:pic>
      </p:grpSp>
    </p:spTree>
    <p:extLst>
      <p:ext uri="{BB962C8B-B14F-4D97-AF65-F5344CB8AC3E}">
        <p14:creationId xmlns:p14="http://schemas.microsoft.com/office/powerpoint/2010/main" val="32434066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0000" y="468000"/>
            <a:ext cx="9544812" cy="473104"/>
          </a:xfrm>
        </p:spPr>
        <p:txBody>
          <a:bodyPr anchor="t" anchorCtr="0">
            <a:normAutofit fontScale="90000"/>
          </a:bodyPr>
          <a:lstStyle/>
          <a:p>
            <a:r>
              <a:rPr lang="en-US"/>
              <a:t>Describing the impact of your proposal </a:t>
            </a:r>
            <a:endParaRPr lang="en-GB" sz="3600"/>
          </a:p>
        </p:txBody>
      </p:sp>
      <p:sp>
        <p:nvSpPr>
          <p:cNvPr id="3" name="Text Placeholder 2"/>
          <p:cNvSpPr txBox="1">
            <a:spLocks/>
          </p:cNvSpPr>
          <p:nvPr/>
        </p:nvSpPr>
        <p:spPr>
          <a:xfrm>
            <a:off x="838200" y="1368002"/>
            <a:ext cx="10515600" cy="1224000"/>
          </a:xfrm>
          <a:prstGeom prst="rect">
            <a:avLst/>
          </a:prstGeom>
          <a:ln w="28575">
            <a:solidFill>
              <a:schemeClr val="accent4"/>
            </a:solidFill>
            <a:prstDash val="sysDot"/>
          </a:ln>
        </p:spPr>
        <p:txBody>
          <a:bodyPr vert="horz" lIns="91440" tIns="144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79713">
              <a:spcAft>
                <a:spcPts val="1200"/>
              </a:spcAft>
              <a:buClr>
                <a:schemeClr val="tx1"/>
              </a:buClr>
            </a:pPr>
            <a:r>
              <a:rPr lang="en-US">
                <a:solidFill>
                  <a:srgbClr val="404A52"/>
                </a:solidFill>
              </a:rPr>
              <a:t>…by thinking about the specific contribution the project can make to the expected outcomes and impacts set out in the Work Programme.</a:t>
            </a:r>
          </a:p>
        </p:txBody>
      </p:sp>
      <p:sp>
        <p:nvSpPr>
          <p:cNvPr id="8" name="Pentagon 11">
            <a:extLst>
              <a:ext uri="{FF2B5EF4-FFF2-40B4-BE49-F238E27FC236}">
                <a16:creationId xmlns:a16="http://schemas.microsoft.com/office/drawing/2014/main" id="{23128E1A-CB89-47F8-938A-56BB556A2F49}"/>
              </a:ext>
            </a:extLst>
          </p:cNvPr>
          <p:cNvSpPr/>
          <p:nvPr/>
        </p:nvSpPr>
        <p:spPr bwMode="auto">
          <a:xfrm>
            <a:off x="1019163" y="1517438"/>
            <a:ext cx="2364117" cy="920962"/>
          </a:xfrm>
          <a:prstGeom prst="homePlate">
            <a:avLst/>
          </a:prstGeom>
          <a:solidFill>
            <a:schemeClr val="accent2"/>
          </a:solidFill>
          <a:ln>
            <a:noFill/>
          </a:ln>
          <a:effectLst/>
        </p:spPr>
        <p:txBody>
          <a:bodyPr vert="horz" wrap="square" lIns="180000" tIns="45720" rIns="91440" bIns="45720" numCol="1" rtlCol="0" anchor="ctr" anchorCtr="0" compatLnSpc="1">
            <a:prstTxWarp prst="textNoShape">
              <a:avLst/>
            </a:prstTxWarp>
          </a:bodyPr>
          <a:ls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a:lstStyle>
          <a:p>
            <a:pPr marL="3175"/>
            <a:r>
              <a:rPr lang="en-US" sz="1800" b="1">
                <a:solidFill>
                  <a:schemeClr val="bg1"/>
                </a:solidFill>
                <a:latin typeface="+mj-lt"/>
                <a:ea typeface="Verdana" panose="020B0604030504040204" pitchFamily="34" charset="0"/>
                <a:cs typeface="Verdana" panose="020B0604030504040204" pitchFamily="34" charset="0"/>
              </a:rPr>
              <a:t>Project’s pathway towards impact</a:t>
            </a:r>
            <a:endParaRPr lang="en-GB" sz="1800" b="1">
              <a:solidFill>
                <a:schemeClr val="bg1"/>
              </a:solidFill>
              <a:latin typeface="+mj-lt"/>
              <a:ea typeface="Verdana" panose="020B0604030504040204" pitchFamily="34" charset="0"/>
              <a:cs typeface="Verdana" panose="020B0604030504040204" pitchFamily="34" charset="0"/>
            </a:endParaRPr>
          </a:p>
        </p:txBody>
      </p:sp>
      <p:sp>
        <p:nvSpPr>
          <p:cNvPr id="12" name="Text Box 6"/>
          <p:cNvSpPr txBox="1">
            <a:spLocks noChangeArrowheads="1"/>
          </p:cNvSpPr>
          <p:nvPr/>
        </p:nvSpPr>
        <p:spPr bwMode="auto">
          <a:xfrm>
            <a:off x="878423" y="6165334"/>
            <a:ext cx="1322798" cy="276999"/>
          </a:xfrm>
          <a:prstGeom prst="rect">
            <a:avLst/>
          </a:prstGeom>
          <a:noFill/>
          <a:ln w="12700">
            <a:solidFill>
              <a:srgbClr val="FFFFFF"/>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algn="l"/>
            <a:r>
              <a:rPr lang="en-GB" sz="1200">
                <a:solidFill>
                  <a:schemeClr val="accent3">
                    <a:lumMod val="50000"/>
                  </a:schemeClr>
                </a:solidFill>
                <a:latin typeface="+mj-lt"/>
                <a:ea typeface="Verdana" panose="020B0604030504040204" pitchFamily="34" charset="0"/>
                <a:cs typeface="Verdana" panose="020B0604030504040204" pitchFamily="34" charset="0"/>
              </a:rPr>
              <a:t>Implementation</a:t>
            </a:r>
          </a:p>
        </p:txBody>
      </p:sp>
      <p:sp>
        <p:nvSpPr>
          <p:cNvPr id="13" name="Text Box 7"/>
          <p:cNvSpPr txBox="1">
            <a:spLocks noChangeArrowheads="1"/>
          </p:cNvSpPr>
          <p:nvPr/>
        </p:nvSpPr>
        <p:spPr bwMode="auto">
          <a:xfrm>
            <a:off x="6224394" y="6189827"/>
            <a:ext cx="696024" cy="276999"/>
          </a:xfrm>
          <a:prstGeom prst="rect">
            <a:avLst/>
          </a:prstGeom>
          <a:noFill/>
          <a:ln w="12700">
            <a:solidFill>
              <a:srgbClr val="FFFFFF"/>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algn="l"/>
            <a:r>
              <a:rPr lang="en-GB" sz="1200">
                <a:solidFill>
                  <a:schemeClr val="accent3">
                    <a:lumMod val="50000"/>
                  </a:schemeClr>
                </a:solidFill>
                <a:latin typeface="+mj-lt"/>
                <a:ea typeface="Verdana" panose="020B0604030504040204" pitchFamily="34" charset="0"/>
                <a:cs typeface="Verdana" panose="020B0604030504040204" pitchFamily="34" charset="0"/>
              </a:rPr>
              <a:t>Effects</a:t>
            </a:r>
          </a:p>
        </p:txBody>
      </p:sp>
      <p:sp>
        <p:nvSpPr>
          <p:cNvPr id="14" name="Text Box 9"/>
          <p:cNvSpPr txBox="1">
            <a:spLocks noChangeArrowheads="1"/>
          </p:cNvSpPr>
          <p:nvPr/>
        </p:nvSpPr>
        <p:spPr bwMode="auto">
          <a:xfrm>
            <a:off x="1019163" y="4582863"/>
            <a:ext cx="1225017" cy="892552"/>
          </a:xfrm>
          <a:prstGeom prst="rect">
            <a:avLst/>
          </a:prstGeom>
          <a:solidFill>
            <a:schemeClr val="accent5">
              <a:lumMod val="20000"/>
              <a:lumOff val="80000"/>
            </a:schemeClr>
          </a:solidFill>
          <a:ln w="12700">
            <a:solidFill>
              <a:schemeClr val="accent2"/>
            </a:solidFill>
            <a:miter lim="800000"/>
            <a:headEnd/>
            <a:tailEnd/>
          </a:ln>
        </p:spPr>
        <p:txBody>
          <a:bodyPr wrap="squar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r>
              <a:rPr lang="en-GB" sz="1300" b="0">
                <a:latin typeface="+mn-lt"/>
                <a:ea typeface="+mn-ea"/>
                <a:cs typeface="Arial" panose="020B0604020202020204" pitchFamily="34" charset="0"/>
              </a:rPr>
              <a:t>HE grant, human resources, expertise, etc.   </a:t>
            </a:r>
          </a:p>
        </p:txBody>
      </p:sp>
      <p:sp>
        <p:nvSpPr>
          <p:cNvPr id="15" name="Text Box 10"/>
          <p:cNvSpPr txBox="1">
            <a:spLocks noChangeArrowheads="1"/>
          </p:cNvSpPr>
          <p:nvPr/>
        </p:nvSpPr>
        <p:spPr bwMode="auto">
          <a:xfrm>
            <a:off x="2607085" y="4482836"/>
            <a:ext cx="2879315" cy="1092607"/>
          </a:xfrm>
          <a:prstGeom prst="rect">
            <a:avLst/>
          </a:prstGeom>
          <a:solidFill>
            <a:schemeClr val="accent5">
              <a:lumMod val="20000"/>
              <a:lumOff val="80000"/>
            </a:schemeClr>
          </a:solidFill>
          <a:ln w="12700">
            <a:solidFill>
              <a:schemeClr val="accent2"/>
            </a:solidFill>
            <a:miter lim="800000"/>
            <a:headEnd/>
            <a:tailEnd/>
          </a:ln>
        </p:spPr>
        <p:txBody>
          <a:bodyPr wrap="squar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algn="ctr"/>
            <a:r>
              <a:rPr lang="en-GB" sz="1300" b="0">
                <a:solidFill>
                  <a:srgbClr val="0070C0"/>
                </a:solidFill>
                <a:latin typeface="+mj-lt"/>
                <a:ea typeface="Verdana" panose="020B0604030504040204" pitchFamily="34" charset="0"/>
                <a:cs typeface="Verdana" panose="020B0604030504040204" pitchFamily="34" charset="0"/>
              </a:rPr>
              <a:t>  </a:t>
            </a:r>
            <a:r>
              <a:rPr lang="en-GB" sz="1300" b="0">
                <a:latin typeface="+mn-lt"/>
                <a:ea typeface="+mn-ea"/>
                <a:cs typeface="Arial" panose="020B0604020202020204" pitchFamily="34" charset="0"/>
              </a:rPr>
              <a:t>Successful </a:t>
            </a:r>
            <a:r>
              <a:rPr lang="en-US" sz="1300" b="0">
                <a:latin typeface="+mn-lt"/>
                <a:ea typeface="+mn-ea"/>
                <a:cs typeface="Arial" panose="020B0604020202020204" pitchFamily="34" charset="0"/>
              </a:rPr>
              <a:t>large-scale demonstration trial with 3 airports of an advanced forecasting system for proactive airport passenger flow management </a:t>
            </a:r>
          </a:p>
        </p:txBody>
      </p:sp>
      <p:sp>
        <p:nvSpPr>
          <p:cNvPr id="16" name="Text Box 11"/>
          <p:cNvSpPr txBox="1">
            <a:spLocks noChangeArrowheads="1"/>
          </p:cNvSpPr>
          <p:nvPr/>
        </p:nvSpPr>
        <p:spPr bwMode="auto">
          <a:xfrm>
            <a:off x="6562575" y="4590804"/>
            <a:ext cx="2236377" cy="1092607"/>
          </a:xfrm>
          <a:prstGeom prst="rect">
            <a:avLst/>
          </a:prstGeom>
          <a:noFill/>
          <a:ln w="12700">
            <a:solidFill>
              <a:schemeClr val="accent2"/>
            </a:solidFill>
            <a:miter lim="800000"/>
            <a:headEnd/>
            <a:tailEnd/>
          </a:ln>
        </p:spPr>
        <p:txBody>
          <a:bodyPr wrap="squar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algn="ctr"/>
            <a:r>
              <a:rPr lang="en-GB" sz="1300" b="0">
                <a:solidFill>
                  <a:schemeClr val="accent3">
                    <a:lumMod val="50000"/>
                  </a:schemeClr>
                </a:solidFill>
                <a:latin typeface="+mj-lt"/>
                <a:ea typeface="Verdana" panose="020B0604030504040204" pitchFamily="34" charset="0"/>
                <a:cs typeface="Verdana" panose="020B0604030504040204" pitchFamily="34" charset="0"/>
              </a:rPr>
              <a:t>  </a:t>
            </a:r>
            <a:r>
              <a:rPr lang="en-US" sz="1300" b="0">
                <a:latin typeface="+mn-lt"/>
                <a:ea typeface="+mn-ea"/>
                <a:cs typeface="Arial" panose="020B0604020202020204" pitchFamily="34" charset="0"/>
              </a:rPr>
              <a:t>At least 9 European airports adopt the advanced forecasting system that was demonstrated during the project</a:t>
            </a:r>
          </a:p>
        </p:txBody>
      </p:sp>
      <p:cxnSp>
        <p:nvCxnSpPr>
          <p:cNvPr id="17" name="AutoShape 13"/>
          <p:cNvCxnSpPr>
            <a:cxnSpLocks noChangeShapeType="1"/>
            <a:stCxn id="14" idx="3"/>
            <a:endCxn id="15" idx="1"/>
          </p:cNvCxnSpPr>
          <p:nvPr/>
        </p:nvCxnSpPr>
        <p:spPr bwMode="auto">
          <a:xfrm>
            <a:off x="2244180" y="4973018"/>
            <a:ext cx="362905" cy="56122"/>
          </a:xfrm>
          <a:prstGeom prst="straightConnector1">
            <a:avLst/>
          </a:prstGeom>
          <a:noFill/>
          <a:ln w="12700">
            <a:solidFill>
              <a:srgbClr val="404A52"/>
            </a:solidFill>
            <a:round/>
            <a:headEnd/>
            <a:tailEnd type="triangle" w="med" len="med"/>
          </a:ln>
          <a:extLst>
            <a:ext uri="{909E8E84-426E-40dd-AFC4-6F175D3DCCD1}">
              <a14:hiddenFill xmlns:a14="http://schemas.microsoft.com/office/drawing/2010/main" xmlns="">
                <a:noFill/>
              </a14:hiddenFill>
            </a:ext>
          </a:extLst>
        </p:spPr>
      </p:cxnSp>
      <p:cxnSp>
        <p:nvCxnSpPr>
          <p:cNvPr id="18" name="AutoShape 14"/>
          <p:cNvCxnSpPr>
            <a:cxnSpLocks noChangeShapeType="1"/>
            <a:stCxn id="15" idx="3"/>
            <a:endCxn id="16" idx="1"/>
          </p:cNvCxnSpPr>
          <p:nvPr/>
        </p:nvCxnSpPr>
        <p:spPr bwMode="auto">
          <a:xfrm>
            <a:off x="5486400" y="5029140"/>
            <a:ext cx="1076175" cy="107968"/>
          </a:xfrm>
          <a:prstGeom prst="straightConnector1">
            <a:avLst/>
          </a:prstGeom>
          <a:noFill/>
          <a:ln w="12700">
            <a:solidFill>
              <a:srgbClr val="404A52"/>
            </a:solidFill>
            <a:round/>
            <a:headEnd/>
            <a:tailEnd type="triangle" w="med" len="med"/>
          </a:ln>
          <a:extLst>
            <a:ext uri="{909E8E84-426E-40dd-AFC4-6F175D3DCCD1}">
              <a14:hiddenFill xmlns:a14="http://schemas.microsoft.com/office/drawing/2010/main" xmlns="">
                <a:noFill/>
              </a14:hiddenFill>
            </a:ext>
          </a:extLst>
        </p:spPr>
      </p:cxnSp>
      <p:cxnSp>
        <p:nvCxnSpPr>
          <p:cNvPr id="19" name="AutoShape 15"/>
          <p:cNvCxnSpPr>
            <a:cxnSpLocks noChangeShapeType="1"/>
            <a:stCxn id="16" idx="3"/>
            <a:endCxn id="32" idx="1"/>
          </p:cNvCxnSpPr>
          <p:nvPr/>
        </p:nvCxnSpPr>
        <p:spPr bwMode="auto">
          <a:xfrm>
            <a:off x="8798952" y="5137108"/>
            <a:ext cx="362905" cy="100027"/>
          </a:xfrm>
          <a:prstGeom prst="straightConnector1">
            <a:avLst/>
          </a:prstGeom>
          <a:noFill/>
          <a:ln w="12700">
            <a:solidFill>
              <a:srgbClr val="404A52"/>
            </a:solidFill>
            <a:round/>
            <a:headEnd/>
            <a:tailEnd type="triangle" w="med" len="med"/>
          </a:ln>
          <a:extLst>
            <a:ext uri="{909E8E84-426E-40dd-AFC4-6F175D3DCCD1}">
              <a14:hiddenFill xmlns:a14="http://schemas.microsoft.com/office/drawing/2010/main" xmlns="">
                <a:noFill/>
              </a14:hiddenFill>
            </a:ext>
          </a:extLst>
        </p:spPr>
      </p:cxnSp>
      <p:sp>
        <p:nvSpPr>
          <p:cNvPr id="20" name="Rectangle 16"/>
          <p:cNvSpPr>
            <a:spLocks noChangeArrowheads="1"/>
          </p:cNvSpPr>
          <p:nvPr/>
        </p:nvSpPr>
        <p:spPr bwMode="auto">
          <a:xfrm>
            <a:off x="838200" y="4142232"/>
            <a:ext cx="4884377" cy="2324594"/>
          </a:xfrm>
          <a:prstGeom prst="rect">
            <a:avLst/>
          </a:prstGeom>
          <a:noFill/>
          <a:ln w="12700">
            <a:solidFill>
              <a:srgbClr val="404A52"/>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tr-TR" sz="1600">
              <a:solidFill>
                <a:srgbClr val="404A52"/>
              </a:solidFill>
              <a:latin typeface="+mj-lt"/>
              <a:ea typeface="Verdana" panose="020B0604030504040204" pitchFamily="34" charset="0"/>
              <a:cs typeface="Verdana" panose="020B0604030504040204" pitchFamily="34" charset="0"/>
            </a:endParaRPr>
          </a:p>
        </p:txBody>
      </p:sp>
      <p:sp>
        <p:nvSpPr>
          <p:cNvPr id="22" name="AutoShape 19"/>
          <p:cNvSpPr>
            <a:spLocks noChangeArrowheads="1"/>
          </p:cNvSpPr>
          <p:nvPr/>
        </p:nvSpPr>
        <p:spPr bwMode="auto">
          <a:xfrm rot="5400000">
            <a:off x="3720150" y="3812047"/>
            <a:ext cx="640531" cy="562708"/>
          </a:xfrm>
          <a:prstGeom prst="rightArrow">
            <a:avLst>
              <a:gd name="adj1" fmla="val 50000"/>
              <a:gd name="adj2" fmla="val 56250"/>
            </a:avLst>
          </a:prstGeom>
          <a:solidFill>
            <a:schemeClr val="accent1"/>
          </a:solidFill>
          <a:ln w="12700">
            <a:solidFill>
              <a:srgbClr val="FFFFFF"/>
            </a:solidFill>
            <a:miter lim="800000"/>
            <a:headEnd/>
            <a:tailEnd/>
          </a:ln>
        </p:spPr>
        <p:txBody>
          <a:bodyPr rot="10800000" vert="eaVert" wrap="none" anchor="ctr"/>
          <a:lstStyle/>
          <a:p>
            <a:endParaRPr lang="tr-TR" sz="1600">
              <a:solidFill>
                <a:schemeClr val="accent4">
                  <a:lumMod val="75000"/>
                </a:schemeClr>
              </a:solidFill>
              <a:latin typeface="+mj-lt"/>
              <a:ea typeface="Verdana" panose="020B0604030504040204" pitchFamily="34" charset="0"/>
              <a:cs typeface="Verdana" panose="020B0604030504040204" pitchFamily="34" charset="0"/>
            </a:endParaRPr>
          </a:p>
        </p:txBody>
      </p:sp>
      <p:sp>
        <p:nvSpPr>
          <p:cNvPr id="23" name="AutoShape 20"/>
          <p:cNvSpPr>
            <a:spLocks noChangeArrowheads="1"/>
          </p:cNvSpPr>
          <p:nvPr/>
        </p:nvSpPr>
        <p:spPr bwMode="auto">
          <a:xfrm rot="5400000">
            <a:off x="7357335" y="3998321"/>
            <a:ext cx="640530" cy="562708"/>
          </a:xfrm>
          <a:prstGeom prst="rightArrow">
            <a:avLst>
              <a:gd name="adj1" fmla="val 50000"/>
              <a:gd name="adj2" fmla="val 56250"/>
            </a:avLst>
          </a:prstGeom>
          <a:solidFill>
            <a:schemeClr val="accent1"/>
          </a:solidFill>
          <a:ln w="12700">
            <a:solidFill>
              <a:srgbClr val="FFFFFF"/>
            </a:solidFill>
            <a:miter lim="800000"/>
            <a:headEnd/>
            <a:tailEnd/>
          </a:ln>
        </p:spPr>
        <p:txBody>
          <a:bodyPr rot="10800000" vert="eaVert" wrap="none" anchor="ctr"/>
          <a:lstStyle/>
          <a:p>
            <a:endParaRPr lang="tr-TR" sz="1600">
              <a:solidFill>
                <a:schemeClr val="accent4">
                  <a:lumMod val="75000"/>
                </a:schemeClr>
              </a:solidFill>
              <a:latin typeface="+mj-lt"/>
              <a:ea typeface="Verdana" panose="020B0604030504040204" pitchFamily="34" charset="0"/>
              <a:cs typeface="Verdana" panose="020B0604030504040204" pitchFamily="34" charset="0"/>
            </a:endParaRPr>
          </a:p>
        </p:txBody>
      </p:sp>
      <p:sp>
        <p:nvSpPr>
          <p:cNvPr id="24" name="AutoShape 21"/>
          <p:cNvSpPr>
            <a:spLocks noChangeArrowheads="1"/>
          </p:cNvSpPr>
          <p:nvPr/>
        </p:nvSpPr>
        <p:spPr bwMode="auto">
          <a:xfrm rot="5400000">
            <a:off x="10104445" y="4010100"/>
            <a:ext cx="616972" cy="562708"/>
          </a:xfrm>
          <a:prstGeom prst="rightArrow">
            <a:avLst>
              <a:gd name="adj1" fmla="val 50000"/>
              <a:gd name="adj2" fmla="val 56250"/>
            </a:avLst>
          </a:prstGeom>
          <a:solidFill>
            <a:schemeClr val="accent1"/>
          </a:solidFill>
          <a:ln w="12700">
            <a:solidFill>
              <a:srgbClr val="FFFFFF"/>
            </a:solidFill>
            <a:miter lim="800000"/>
            <a:headEnd/>
            <a:tailEnd/>
          </a:ln>
        </p:spPr>
        <p:txBody>
          <a:bodyPr rot="10800000" vert="eaVert" wrap="none" anchor="ctr"/>
          <a:lstStyle/>
          <a:p>
            <a:endParaRPr lang="tr-TR" sz="1600">
              <a:solidFill>
                <a:schemeClr val="accent4">
                  <a:lumMod val="75000"/>
                </a:schemeClr>
              </a:solidFill>
              <a:latin typeface="+mj-lt"/>
              <a:ea typeface="Verdana" panose="020B0604030504040204" pitchFamily="34" charset="0"/>
              <a:cs typeface="Verdana" panose="020B0604030504040204" pitchFamily="34" charset="0"/>
            </a:endParaRPr>
          </a:p>
        </p:txBody>
      </p:sp>
      <p:sp>
        <p:nvSpPr>
          <p:cNvPr id="25" name="Text Box 11"/>
          <p:cNvSpPr txBox="1">
            <a:spLocks noChangeArrowheads="1"/>
          </p:cNvSpPr>
          <p:nvPr/>
        </p:nvSpPr>
        <p:spPr bwMode="auto">
          <a:xfrm>
            <a:off x="6562575" y="5810368"/>
            <a:ext cx="2230051" cy="292388"/>
          </a:xfrm>
          <a:prstGeom prst="rect">
            <a:avLst/>
          </a:prstGeom>
          <a:noFill/>
          <a:ln w="12700">
            <a:solidFill>
              <a:schemeClr val="accent2"/>
            </a:solidFill>
            <a:miter lim="800000"/>
            <a:headEnd/>
            <a:tailEnd/>
          </a:ln>
        </p:spPr>
        <p:txBody>
          <a:bodyPr wrap="squar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algn="ctr"/>
            <a:r>
              <a:rPr lang="en-GB" sz="1300" b="0">
                <a:solidFill>
                  <a:schemeClr val="accent6"/>
                </a:solidFill>
                <a:latin typeface="+mj-lt"/>
                <a:ea typeface="Verdana" panose="020B0604030504040204" pitchFamily="34" charset="0"/>
                <a:cs typeface="Verdana" panose="020B0604030504040204" pitchFamily="34" charset="0"/>
              </a:rPr>
              <a:t>  </a:t>
            </a:r>
            <a:r>
              <a:rPr lang="en-GB" sz="1300" b="0">
                <a:latin typeface="+mn-lt"/>
                <a:ea typeface="+mn-ea"/>
                <a:cs typeface="Arial" panose="020B0604020202020204" pitchFamily="34" charset="0"/>
              </a:rPr>
              <a:t>Other expected outcomes </a:t>
            </a:r>
          </a:p>
        </p:txBody>
      </p:sp>
      <p:cxnSp>
        <p:nvCxnSpPr>
          <p:cNvPr id="26" name="AutoShape 14"/>
          <p:cNvCxnSpPr>
            <a:cxnSpLocks noChangeShapeType="1"/>
            <a:stCxn id="15" idx="3"/>
            <a:endCxn id="25" idx="1"/>
          </p:cNvCxnSpPr>
          <p:nvPr/>
        </p:nvCxnSpPr>
        <p:spPr bwMode="auto">
          <a:xfrm>
            <a:off x="5486400" y="5029140"/>
            <a:ext cx="1076175" cy="927422"/>
          </a:xfrm>
          <a:prstGeom prst="straightConnector1">
            <a:avLst/>
          </a:prstGeom>
          <a:noFill/>
          <a:ln w="12700">
            <a:solidFill>
              <a:srgbClr val="404A52"/>
            </a:solidFill>
            <a:round/>
            <a:headEnd/>
            <a:tailEnd type="triangle" w="med" len="med"/>
          </a:ln>
          <a:extLst>
            <a:ext uri="{909E8E84-426E-40dd-AFC4-6F175D3DCCD1}">
              <a14:hiddenFill xmlns:a14="http://schemas.microsoft.com/office/drawing/2010/main" xmlns="">
                <a:noFill/>
              </a14:hiddenFill>
            </a:ext>
          </a:extLst>
        </p:spPr>
      </p:cxnSp>
      <p:sp>
        <p:nvSpPr>
          <p:cNvPr id="27" name="Text Box 12"/>
          <p:cNvSpPr txBox="1">
            <a:spLocks noChangeArrowheads="1"/>
          </p:cNvSpPr>
          <p:nvPr/>
        </p:nvSpPr>
        <p:spPr bwMode="auto">
          <a:xfrm>
            <a:off x="9158874" y="5990677"/>
            <a:ext cx="2471480" cy="292388"/>
          </a:xfrm>
          <a:prstGeom prst="rect">
            <a:avLst/>
          </a:prstGeom>
          <a:solidFill>
            <a:schemeClr val="bg1"/>
          </a:solidFill>
          <a:ln w="12700">
            <a:solidFill>
              <a:schemeClr val="accent2"/>
            </a:solidFill>
            <a:miter lim="800000"/>
            <a:headEnd/>
            <a:tailEnd/>
          </a:ln>
        </p:spPr>
        <p:txBody>
          <a:bodyPr wrap="squar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algn="l"/>
            <a:r>
              <a:rPr lang="en-GB" sz="1300" b="0">
                <a:solidFill>
                  <a:schemeClr val="accent4">
                    <a:lumMod val="75000"/>
                  </a:schemeClr>
                </a:solidFill>
                <a:latin typeface="+mj-lt"/>
                <a:ea typeface="Verdana" panose="020B0604030504040204" pitchFamily="34" charset="0"/>
                <a:cs typeface="Verdana" panose="020B0604030504040204" pitchFamily="34" charset="0"/>
              </a:rPr>
              <a:t>   </a:t>
            </a:r>
            <a:r>
              <a:rPr lang="en-GB" sz="1300" b="0">
                <a:latin typeface="+mn-lt"/>
                <a:ea typeface="+mn-ea"/>
                <a:cs typeface="Arial" panose="020B0604020202020204" pitchFamily="34" charset="0"/>
              </a:rPr>
              <a:t>Other expected impacts  </a:t>
            </a:r>
          </a:p>
        </p:txBody>
      </p:sp>
      <p:cxnSp>
        <p:nvCxnSpPr>
          <p:cNvPr id="28" name="AutoShape 15"/>
          <p:cNvCxnSpPr>
            <a:cxnSpLocks noChangeShapeType="1"/>
            <a:stCxn id="16" idx="3"/>
            <a:endCxn id="27" idx="1"/>
          </p:cNvCxnSpPr>
          <p:nvPr/>
        </p:nvCxnSpPr>
        <p:spPr bwMode="auto">
          <a:xfrm>
            <a:off x="8798952" y="5137108"/>
            <a:ext cx="359922" cy="999763"/>
          </a:xfrm>
          <a:prstGeom prst="straightConnector1">
            <a:avLst/>
          </a:prstGeom>
          <a:noFill/>
          <a:ln w="12700">
            <a:solidFill>
              <a:srgbClr val="404A52"/>
            </a:solidFill>
            <a:round/>
            <a:headEnd/>
            <a:tailEnd type="triangle" w="med" len="med"/>
          </a:ln>
          <a:extLst>
            <a:ext uri="{909E8E84-426E-40dd-AFC4-6F175D3DCCD1}">
              <a14:hiddenFill xmlns:a14="http://schemas.microsoft.com/office/drawing/2010/main" xmlns="">
                <a:noFill/>
              </a14:hiddenFill>
            </a:ext>
          </a:extLst>
        </p:spPr>
      </p:cxnSp>
      <p:sp>
        <p:nvSpPr>
          <p:cNvPr id="29" name="Text Box 10"/>
          <p:cNvSpPr txBox="1">
            <a:spLocks noChangeArrowheads="1"/>
          </p:cNvSpPr>
          <p:nvPr/>
        </p:nvSpPr>
        <p:spPr bwMode="auto">
          <a:xfrm>
            <a:off x="3395934" y="3334437"/>
            <a:ext cx="1305533" cy="415498"/>
          </a:xfrm>
          <a:prstGeom prst="rect">
            <a:avLst/>
          </a:prstGeom>
          <a:noFill/>
          <a:ln w="12700">
            <a:noFill/>
            <a:miter lim="800000"/>
            <a:headEnd/>
            <a:tailEnd/>
          </a:ln>
        </p:spPr>
        <p:txBody>
          <a:bodyPr wrap="squar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algn="ctr"/>
            <a:r>
              <a:rPr lang="en-GB" sz="1000">
                <a:solidFill>
                  <a:schemeClr val="accent3"/>
                </a:solidFill>
                <a:latin typeface="+mj-lt"/>
                <a:ea typeface="Verdana" panose="020B0604030504040204" pitchFamily="34" charset="0"/>
                <a:cs typeface="Verdana" panose="020B0604030504040204" pitchFamily="34" charset="0"/>
              </a:rPr>
              <a:t>PROJECT’S RESULTS</a:t>
            </a:r>
          </a:p>
        </p:txBody>
      </p:sp>
      <p:sp>
        <p:nvSpPr>
          <p:cNvPr id="30" name="Text Box 11"/>
          <p:cNvSpPr txBox="1">
            <a:spLocks noChangeArrowheads="1"/>
          </p:cNvSpPr>
          <p:nvPr/>
        </p:nvSpPr>
        <p:spPr bwMode="auto">
          <a:xfrm>
            <a:off x="6544806" y="3534461"/>
            <a:ext cx="2265588" cy="400110"/>
          </a:xfrm>
          <a:prstGeom prst="rect">
            <a:avLst/>
          </a:prstGeom>
          <a:noFill/>
          <a:ln w="12700">
            <a:noFill/>
            <a:miter lim="800000"/>
            <a:headEnd/>
            <a:tailEnd/>
          </a:ln>
        </p:spPr>
        <p:txBody>
          <a:bodyPr wrap="squar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algn="ctr"/>
            <a:r>
              <a:rPr lang="en-GB" sz="1000">
                <a:solidFill>
                  <a:schemeClr val="accent3"/>
                </a:solidFill>
                <a:latin typeface="+mj-lt"/>
                <a:ea typeface="Verdana" panose="020B0604030504040204" pitchFamily="34" charset="0"/>
                <a:cs typeface="Verdana" panose="020B0604030504040204" pitchFamily="34" charset="0"/>
              </a:rPr>
              <a:t>PROJECT’S CONTRIBUTION TO THE EXPECTED OUTCOME</a:t>
            </a:r>
          </a:p>
        </p:txBody>
      </p:sp>
      <p:sp>
        <p:nvSpPr>
          <p:cNvPr id="31" name="Text Box 12"/>
          <p:cNvSpPr txBox="1">
            <a:spLocks noChangeArrowheads="1"/>
          </p:cNvSpPr>
          <p:nvPr/>
        </p:nvSpPr>
        <p:spPr bwMode="auto">
          <a:xfrm>
            <a:off x="9390912" y="3530194"/>
            <a:ext cx="2075664" cy="400110"/>
          </a:xfrm>
          <a:prstGeom prst="rect">
            <a:avLst/>
          </a:prstGeom>
          <a:noFill/>
          <a:ln w="12700">
            <a:noFill/>
            <a:miter lim="800000"/>
            <a:headEnd/>
            <a:tailEnd/>
          </a:ln>
        </p:spPr>
        <p:txBody>
          <a:bodyPr wrap="square">
            <a:spAutoFit/>
          </a:bodyPr>
          <a:lstStyle>
            <a:defPPr>
              <a:defRPr lang="en-GB"/>
            </a:defPPr>
            <a:lvl1pPr algn="ctr">
              <a:defRPr sz="900">
                <a:solidFill>
                  <a:schemeClr val="accent4">
                    <a:lumMod val="75000"/>
                  </a:schemeClr>
                </a:solidFill>
                <a:latin typeface="+mj-lt"/>
                <a:ea typeface="Verdana" panose="020B0604030504040204" pitchFamily="34" charset="0"/>
                <a:cs typeface="Verdana" panose="020B0604030504040204" pitchFamily="34"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r>
              <a:rPr lang="en-GB" sz="1000" b="1">
                <a:solidFill>
                  <a:schemeClr val="accent3"/>
                </a:solidFill>
              </a:rPr>
              <a:t>PROJECT’S CONTRIBUTION TO THE EXPECTED IMPACT </a:t>
            </a:r>
          </a:p>
        </p:txBody>
      </p:sp>
      <p:sp>
        <p:nvSpPr>
          <p:cNvPr id="32" name="Text Box 12"/>
          <p:cNvSpPr txBox="1">
            <a:spLocks noChangeArrowheads="1"/>
          </p:cNvSpPr>
          <p:nvPr/>
        </p:nvSpPr>
        <p:spPr bwMode="auto">
          <a:xfrm>
            <a:off x="9161857" y="4590804"/>
            <a:ext cx="2468497" cy="1292662"/>
          </a:xfrm>
          <a:prstGeom prst="rect">
            <a:avLst/>
          </a:prstGeom>
          <a:noFill/>
          <a:ln w="12700">
            <a:solidFill>
              <a:schemeClr val="accent2"/>
            </a:solidFill>
            <a:miter lim="800000"/>
            <a:headEnd/>
            <a:tailEnd/>
          </a:ln>
        </p:spPr>
        <p:txBody>
          <a:bodyPr wrap="squar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algn="ctr"/>
            <a:r>
              <a:rPr lang="en-US" sz="1300" b="0">
                <a:latin typeface="+mn-lt"/>
                <a:ea typeface="+mn-ea"/>
                <a:cs typeface="Arial" panose="020B0604020202020204" pitchFamily="34" charset="0"/>
              </a:rPr>
              <a:t>Increase max. passenger capacity by 15% and passenger average throughput by 10%, leading to a 28% reduction in infrastructure expansion costs </a:t>
            </a:r>
          </a:p>
        </p:txBody>
      </p:sp>
      <p:sp>
        <p:nvSpPr>
          <p:cNvPr id="33" name="Text Box 10"/>
          <p:cNvSpPr txBox="1">
            <a:spLocks noChangeArrowheads="1"/>
          </p:cNvSpPr>
          <p:nvPr/>
        </p:nvSpPr>
        <p:spPr bwMode="auto">
          <a:xfrm>
            <a:off x="2600759" y="5862663"/>
            <a:ext cx="2879315" cy="292388"/>
          </a:xfrm>
          <a:prstGeom prst="rect">
            <a:avLst/>
          </a:prstGeom>
          <a:solidFill>
            <a:schemeClr val="accent5">
              <a:lumMod val="20000"/>
              <a:lumOff val="80000"/>
            </a:schemeClr>
          </a:solidFill>
          <a:ln w="12700">
            <a:solidFill>
              <a:schemeClr val="accent2"/>
            </a:solidFill>
            <a:miter lim="800000"/>
            <a:headEnd/>
            <a:tailEnd/>
          </a:ln>
        </p:spPr>
        <p:txBody>
          <a:bodyPr wrap="square">
            <a:spAutoFit/>
          </a:bodyPr>
          <a:lstStyle>
            <a:lvl1pPr>
              <a:defRPr b="1">
                <a:solidFill>
                  <a:schemeClr val="tx1"/>
                </a:solidFill>
                <a:latin typeface="Arial" charset="0"/>
                <a:ea typeface="ＭＳ Ｐゴシック" charset="0"/>
              </a:defRPr>
            </a:lvl1pPr>
            <a:lvl2pPr marL="742950" indent="-285750">
              <a:defRPr b="1">
                <a:solidFill>
                  <a:schemeClr val="tx1"/>
                </a:solidFill>
                <a:latin typeface="Arial" charset="0"/>
                <a:ea typeface="ＭＳ Ｐゴシック" charset="0"/>
              </a:defRPr>
            </a:lvl2pPr>
            <a:lvl3pPr marL="1143000" indent="-228600">
              <a:defRPr b="1">
                <a:solidFill>
                  <a:schemeClr val="tx1"/>
                </a:solidFill>
                <a:latin typeface="Arial" charset="0"/>
                <a:ea typeface="ＭＳ Ｐゴシック" charset="0"/>
              </a:defRPr>
            </a:lvl3pPr>
            <a:lvl4pPr marL="1600200" indent="-228600">
              <a:defRPr b="1">
                <a:solidFill>
                  <a:schemeClr val="tx1"/>
                </a:solidFill>
                <a:latin typeface="Arial" charset="0"/>
                <a:ea typeface="ＭＳ Ｐゴシック" charset="0"/>
              </a:defRPr>
            </a:lvl4pPr>
            <a:lvl5pPr marL="2057400" indent="-228600">
              <a:defRPr b="1">
                <a:solidFill>
                  <a:schemeClr val="tx1"/>
                </a:solidFill>
                <a:latin typeface="Arial" charset="0"/>
                <a:ea typeface="ＭＳ Ｐゴシック" charset="0"/>
              </a:defRPr>
            </a:lvl5pPr>
            <a:lvl6pPr marL="2514600" indent="-228600" algn="ctr" eaLnBrk="0" fontAlgn="base" hangingPunct="0">
              <a:spcBef>
                <a:spcPct val="0"/>
              </a:spcBef>
              <a:spcAft>
                <a:spcPct val="0"/>
              </a:spcAft>
              <a:defRPr b="1">
                <a:solidFill>
                  <a:schemeClr val="tx1"/>
                </a:solidFill>
                <a:latin typeface="Arial" charset="0"/>
                <a:ea typeface="ＭＳ Ｐゴシック" charset="0"/>
              </a:defRPr>
            </a:lvl6pPr>
            <a:lvl7pPr marL="2971800" indent="-228600" algn="ctr" eaLnBrk="0" fontAlgn="base" hangingPunct="0">
              <a:spcBef>
                <a:spcPct val="0"/>
              </a:spcBef>
              <a:spcAft>
                <a:spcPct val="0"/>
              </a:spcAft>
              <a:defRPr b="1">
                <a:solidFill>
                  <a:schemeClr val="tx1"/>
                </a:solidFill>
                <a:latin typeface="Arial" charset="0"/>
                <a:ea typeface="ＭＳ Ｐゴシック" charset="0"/>
              </a:defRPr>
            </a:lvl7pPr>
            <a:lvl8pPr marL="3429000" indent="-228600" algn="ctr" eaLnBrk="0" fontAlgn="base" hangingPunct="0">
              <a:spcBef>
                <a:spcPct val="0"/>
              </a:spcBef>
              <a:spcAft>
                <a:spcPct val="0"/>
              </a:spcAft>
              <a:defRPr b="1">
                <a:solidFill>
                  <a:schemeClr val="tx1"/>
                </a:solidFill>
                <a:latin typeface="Arial" charset="0"/>
                <a:ea typeface="ＭＳ Ｐゴシック" charset="0"/>
              </a:defRPr>
            </a:lvl8pPr>
            <a:lvl9pPr marL="3886200" indent="-228600" algn="ctr" eaLnBrk="0" fontAlgn="base" hangingPunct="0">
              <a:spcBef>
                <a:spcPct val="0"/>
              </a:spcBef>
              <a:spcAft>
                <a:spcPct val="0"/>
              </a:spcAft>
              <a:defRPr b="1">
                <a:solidFill>
                  <a:schemeClr val="tx1"/>
                </a:solidFill>
                <a:latin typeface="Arial" charset="0"/>
                <a:ea typeface="ＭＳ Ｐゴシック" charset="0"/>
              </a:defRPr>
            </a:lvl9pPr>
          </a:lstStyle>
          <a:p>
            <a:pPr algn="ctr"/>
            <a:r>
              <a:rPr lang="en-GB" sz="1300" b="0">
                <a:latin typeface="+mn-lt"/>
                <a:ea typeface="+mn-ea"/>
                <a:cs typeface="Arial" panose="020B0604020202020204" pitchFamily="34" charset="0"/>
              </a:rPr>
              <a:t>Other project results</a:t>
            </a:r>
          </a:p>
        </p:txBody>
      </p:sp>
      <p:cxnSp>
        <p:nvCxnSpPr>
          <p:cNvPr id="34" name="AutoShape 13"/>
          <p:cNvCxnSpPr>
            <a:cxnSpLocks noChangeShapeType="1"/>
            <a:stCxn id="14" idx="3"/>
            <a:endCxn id="33" idx="1"/>
          </p:cNvCxnSpPr>
          <p:nvPr/>
        </p:nvCxnSpPr>
        <p:spPr bwMode="auto">
          <a:xfrm>
            <a:off x="2244180" y="4973018"/>
            <a:ext cx="356579" cy="1035839"/>
          </a:xfrm>
          <a:prstGeom prst="straightConnector1">
            <a:avLst/>
          </a:prstGeom>
          <a:noFill/>
          <a:ln w="12700">
            <a:solidFill>
              <a:srgbClr val="404A52"/>
            </a:solidFill>
            <a:round/>
            <a:headEnd/>
            <a:tailEnd type="triangle" w="med" len="med"/>
          </a:ln>
          <a:extLst>
            <a:ext uri="{909E8E84-426E-40dd-AFC4-6F175D3DCCD1}">
              <a14:hiddenFill xmlns:a14="http://schemas.microsoft.com/office/drawing/2010/main" xmlns="">
                <a:noFill/>
              </a14:hiddenFill>
            </a:ext>
          </a:extLst>
        </p:spPr>
      </p:cxnSp>
      <p:sp>
        <p:nvSpPr>
          <p:cNvPr id="35" name="Down Arrow Callout 34"/>
          <p:cNvSpPr/>
          <p:nvPr/>
        </p:nvSpPr>
        <p:spPr>
          <a:xfrm>
            <a:off x="5310452" y="3583344"/>
            <a:ext cx="1307672" cy="760954"/>
          </a:xfrm>
          <a:prstGeom prst="downArrowCallout">
            <a:avLst>
              <a:gd name="adj1" fmla="val 25000"/>
              <a:gd name="adj2" fmla="val 25000"/>
              <a:gd name="adj3" fmla="val 25000"/>
              <a:gd name="adj4" fmla="val 4954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fr-BE" sz="1000" b="1">
                <a:solidFill>
                  <a:schemeClr val="accent2"/>
                </a:solidFill>
              </a:rPr>
              <a:t>DISSEMINATION &amp; EXPLOITATION</a:t>
            </a:r>
          </a:p>
        </p:txBody>
      </p:sp>
      <p:sp>
        <p:nvSpPr>
          <p:cNvPr id="36" name="Down Arrow Callout 35"/>
          <p:cNvSpPr/>
          <p:nvPr/>
        </p:nvSpPr>
        <p:spPr>
          <a:xfrm>
            <a:off x="1044887" y="3586349"/>
            <a:ext cx="1234991" cy="746122"/>
          </a:xfrm>
          <a:prstGeom prst="downArrowCallout">
            <a:avLst>
              <a:gd name="adj1" fmla="val 26559"/>
              <a:gd name="adj2" fmla="val 25000"/>
              <a:gd name="adj3" fmla="val 25000"/>
              <a:gd name="adj4" fmla="val 52079"/>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fr-BE" sz="1000" b="1">
                <a:solidFill>
                  <a:schemeClr val="accent2"/>
                </a:solidFill>
              </a:rPr>
              <a:t>INPUTS</a:t>
            </a:r>
          </a:p>
        </p:txBody>
      </p:sp>
      <p:sp>
        <p:nvSpPr>
          <p:cNvPr id="37" name="Down Arrow Callout 36"/>
          <p:cNvSpPr/>
          <p:nvPr/>
        </p:nvSpPr>
        <p:spPr>
          <a:xfrm>
            <a:off x="9186496" y="2671862"/>
            <a:ext cx="2452871" cy="905525"/>
          </a:xfrm>
          <a:prstGeom prst="downArrowCallout">
            <a:avLst>
              <a:gd name="adj1" fmla="val 25000"/>
              <a:gd name="adj2" fmla="val 25000"/>
              <a:gd name="adj3" fmla="val 13171"/>
              <a:gd name="adj4" fmla="val 79763"/>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vert="horz" rtlCol="0" anchor="ctr"/>
          <a:lstStyle/>
          <a:p>
            <a:pPr algn="ctr" defTabSz="457200" fontAlgn="auto">
              <a:spcBef>
                <a:spcPts val="0"/>
              </a:spcBef>
              <a:spcAft>
                <a:spcPts val="0"/>
              </a:spcAft>
            </a:pPr>
            <a:r>
              <a:rPr lang="fr-BE" sz="1200" b="0" err="1"/>
              <a:t>Work</a:t>
            </a:r>
            <a:r>
              <a:rPr lang="fr-BE" sz="1200" b="0"/>
              <a:t> Programme impact : </a:t>
            </a:r>
            <a:r>
              <a:rPr lang="en-GB" sz="1200" b="0">
                <a:solidFill>
                  <a:schemeClr val="bg1"/>
                </a:solidFill>
                <a:ea typeface="Verdana" panose="020B0604030504040204" pitchFamily="34" charset="0"/>
                <a:cs typeface="Verdana" panose="020B0604030504040204" pitchFamily="34" charset="0"/>
              </a:rPr>
              <a:t>“</a:t>
            </a:r>
            <a:r>
              <a:rPr lang="en-GB" sz="1200" b="0"/>
              <a:t>S</a:t>
            </a:r>
            <a:r>
              <a:rPr lang="en-US" sz="1200" b="0" err="1"/>
              <a:t>eamless</a:t>
            </a:r>
            <a:r>
              <a:rPr lang="en-US" sz="1200" b="0"/>
              <a:t>, smart, inclusive and sustainable mobility services”</a:t>
            </a:r>
            <a:endParaRPr lang="en-GB" sz="1200" b="0"/>
          </a:p>
        </p:txBody>
      </p:sp>
      <p:sp>
        <p:nvSpPr>
          <p:cNvPr id="38" name="Down Arrow Callout 37"/>
          <p:cNvSpPr/>
          <p:nvPr/>
        </p:nvSpPr>
        <p:spPr>
          <a:xfrm>
            <a:off x="6196327" y="2671862"/>
            <a:ext cx="2929386" cy="923751"/>
          </a:xfrm>
          <a:prstGeom prst="downArrowCallout">
            <a:avLst>
              <a:gd name="adj1" fmla="val 25000"/>
              <a:gd name="adj2" fmla="val 25000"/>
              <a:gd name="adj3" fmla="val 13171"/>
              <a:gd name="adj4" fmla="val 79763"/>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vert="horz" rtlCol="0" anchor="ctr"/>
          <a:lstStyle/>
          <a:p>
            <a:pPr algn="ctr" defTabSz="457200" fontAlgn="auto">
              <a:spcBef>
                <a:spcPts val="0"/>
              </a:spcBef>
              <a:spcAft>
                <a:spcPts val="0"/>
              </a:spcAft>
            </a:pPr>
            <a:r>
              <a:rPr lang="fr-BE" sz="1200" b="0" err="1"/>
              <a:t>Work</a:t>
            </a:r>
            <a:r>
              <a:rPr lang="fr-BE" sz="1200" b="0"/>
              <a:t> Programme </a:t>
            </a:r>
            <a:r>
              <a:rPr lang="fr-BE" sz="1200" b="0" err="1"/>
              <a:t>outcome</a:t>
            </a:r>
            <a:r>
              <a:rPr lang="fr-BE" sz="1200" b="0"/>
              <a:t>:  </a:t>
            </a:r>
            <a:r>
              <a:rPr lang="en-GB" sz="1200" b="0">
                <a:solidFill>
                  <a:schemeClr val="bg1"/>
                </a:solidFill>
                <a:ea typeface="Verdana" panose="020B0604030504040204" pitchFamily="34" charset="0"/>
                <a:cs typeface="Verdana" panose="020B0604030504040204" pitchFamily="34" charset="0"/>
              </a:rPr>
              <a:t>“</a:t>
            </a:r>
            <a:r>
              <a:rPr lang="en-US" sz="1200" b="0"/>
              <a:t>Innovative accessibility and logistics solutions applied by the European Transport sector”</a:t>
            </a:r>
            <a:endParaRPr lang="en-GB" sz="1200" b="0"/>
          </a:p>
        </p:txBody>
      </p:sp>
      <p:sp>
        <p:nvSpPr>
          <p:cNvPr id="45" name="Text Placeholder 2"/>
          <p:cNvSpPr txBox="1">
            <a:spLocks/>
          </p:cNvSpPr>
          <p:nvPr/>
        </p:nvSpPr>
        <p:spPr>
          <a:xfrm>
            <a:off x="6196327" y="4142232"/>
            <a:ext cx="5498850" cy="2324594"/>
          </a:xfrm>
          <a:prstGeom prst="rect">
            <a:avLst/>
          </a:prstGeom>
          <a:ln w="28575">
            <a:solidFill>
              <a:schemeClr val="accent4"/>
            </a:solidFill>
            <a:prstDash val="sysDot"/>
          </a:ln>
        </p:spPr>
        <p:txBody>
          <a:bodyPr vert="horz" lIns="91440" tIns="144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79713">
              <a:spcAft>
                <a:spcPts val="1200"/>
              </a:spcAft>
              <a:buClr>
                <a:schemeClr val="tx1"/>
              </a:buClr>
            </a:pPr>
            <a:endParaRPr lang="en-US">
              <a:solidFill>
                <a:srgbClr val="404A52"/>
              </a:solidFill>
            </a:endParaRPr>
          </a:p>
        </p:txBody>
      </p:sp>
      <p:grpSp>
        <p:nvGrpSpPr>
          <p:cNvPr id="60" name="Group 59"/>
          <p:cNvGrpSpPr/>
          <p:nvPr/>
        </p:nvGrpSpPr>
        <p:grpSpPr>
          <a:xfrm>
            <a:off x="878423" y="266624"/>
            <a:ext cx="864000" cy="864000"/>
            <a:chOff x="1069009" y="3735593"/>
            <a:chExt cx="864000" cy="864000"/>
          </a:xfrm>
        </p:grpSpPr>
        <p:sp>
          <p:nvSpPr>
            <p:cNvPr id="61" name="Oval 60"/>
            <p:cNvSpPr/>
            <p:nvPr/>
          </p:nvSpPr>
          <p:spPr>
            <a:xfrm>
              <a:off x="1069009" y="3735593"/>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4768" y="3769828"/>
              <a:ext cx="792482" cy="795530"/>
            </a:xfrm>
            <a:prstGeom prst="rect">
              <a:avLst/>
            </a:prstGeom>
          </p:spPr>
        </p:pic>
      </p:grpSp>
    </p:spTree>
    <p:extLst>
      <p:ext uri="{BB962C8B-B14F-4D97-AF65-F5344CB8AC3E}">
        <p14:creationId xmlns:p14="http://schemas.microsoft.com/office/powerpoint/2010/main" val="24291778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8988" y="570233"/>
            <a:ext cx="9544812" cy="473104"/>
          </a:xfrm>
        </p:spPr>
        <p:txBody>
          <a:bodyPr anchor="t" anchorCtr="0">
            <a:normAutofit fontScale="90000"/>
          </a:bodyPr>
          <a:lstStyle/>
          <a:p>
            <a:r>
              <a:rPr lang="en-GB"/>
              <a:t>Measures to maximise impact</a:t>
            </a:r>
            <a:endParaRPr lang="en-GB" sz="3600"/>
          </a:p>
        </p:txBody>
      </p:sp>
      <p:sp>
        <p:nvSpPr>
          <p:cNvPr id="3" name="Text Placeholder 2"/>
          <p:cNvSpPr txBox="1">
            <a:spLocks/>
          </p:cNvSpPr>
          <p:nvPr/>
        </p:nvSpPr>
        <p:spPr>
          <a:xfrm>
            <a:off x="838200" y="1368002"/>
            <a:ext cx="10515600" cy="1224000"/>
          </a:xfrm>
          <a:prstGeom prst="rect">
            <a:avLst/>
          </a:prstGeom>
          <a:ln w="28575">
            <a:solidFill>
              <a:schemeClr val="accent4"/>
            </a:solidFill>
            <a:prstDash val="sysDot"/>
          </a:ln>
        </p:spPr>
        <p:txBody>
          <a:bodyPr vert="horz" lIns="91440" tIns="144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79713">
              <a:spcAft>
                <a:spcPts val="1200"/>
              </a:spcAft>
              <a:buClr>
                <a:schemeClr val="tx1"/>
              </a:buClr>
            </a:pPr>
            <a:r>
              <a:rPr lang="en-US">
                <a:solidFill>
                  <a:srgbClr val="404A52"/>
                </a:solidFill>
              </a:rPr>
              <a:t>To include a draft plan in proposal is an admissibility condition, unless the work programme topic explicitly states otherwise. </a:t>
            </a:r>
          </a:p>
        </p:txBody>
      </p:sp>
      <p:sp>
        <p:nvSpPr>
          <p:cNvPr id="5" name="TextBox 4"/>
          <p:cNvSpPr txBox="1"/>
          <p:nvPr/>
        </p:nvSpPr>
        <p:spPr>
          <a:xfrm>
            <a:off x="838200" y="2850437"/>
            <a:ext cx="10515600" cy="833663"/>
          </a:xfrm>
          <a:prstGeom prst="rect">
            <a:avLst/>
          </a:prstGeom>
          <a:solidFill>
            <a:schemeClr val="accent4"/>
          </a:solidFill>
          <a:ln>
            <a:noFill/>
          </a:ln>
        </p:spPr>
        <p:txBody>
          <a:bodyPr wrap="square" lIns="108000" tIns="108000" rIns="108000" bIns="108000" rtlCol="0">
            <a:spAutoFit/>
          </a:bodyPr>
          <a:lstStyle/>
          <a:p>
            <a:pPr>
              <a:spcAft>
                <a:spcPts val="1200"/>
              </a:spcAft>
              <a:buClr>
                <a:srgbClr val="FBC400"/>
              </a:buClr>
            </a:pPr>
            <a:r>
              <a:rPr lang="en-US" sz="2000" b="1" kern="0" spc="-30">
                <a:solidFill>
                  <a:schemeClr val="bg1"/>
                </a:solidFill>
                <a:cs typeface="Arial" panose="020B0604020202020204" pitchFamily="34" charset="0"/>
              </a:rPr>
              <a:t> All measures should be </a:t>
            </a:r>
            <a:r>
              <a:rPr lang="en-US" sz="2000" b="1" kern="0" spc="-30">
                <a:solidFill>
                  <a:schemeClr val="accent2"/>
                </a:solidFill>
                <a:cs typeface="Arial" panose="020B0604020202020204" pitchFamily="34" charset="0"/>
              </a:rPr>
              <a:t>proportionate</a:t>
            </a:r>
            <a:r>
              <a:rPr lang="en-US" sz="2000" b="1" kern="0" spc="-30">
                <a:solidFill>
                  <a:schemeClr val="bg1"/>
                </a:solidFill>
                <a:cs typeface="Arial" panose="020B0604020202020204" pitchFamily="34" charset="0"/>
              </a:rPr>
              <a:t> to the scale of the project, and should contain </a:t>
            </a:r>
            <a:r>
              <a:rPr lang="en-US" sz="2000" b="1" kern="0" spc="-30">
                <a:solidFill>
                  <a:schemeClr val="accent2"/>
                </a:solidFill>
                <a:cs typeface="Arial" panose="020B0604020202020204" pitchFamily="34" charset="0"/>
              </a:rPr>
              <a:t>concrete actions </a:t>
            </a:r>
            <a:r>
              <a:rPr lang="en-US" sz="2000" b="1" kern="0" spc="-30">
                <a:solidFill>
                  <a:schemeClr val="bg1"/>
                </a:solidFill>
                <a:cs typeface="Arial" panose="020B0604020202020204" pitchFamily="34" charset="0"/>
              </a:rPr>
              <a:t>to be implemented both </a:t>
            </a:r>
            <a:r>
              <a:rPr lang="en-US" sz="2000" b="1" kern="0" spc="-30">
                <a:solidFill>
                  <a:schemeClr val="accent2"/>
                </a:solidFill>
                <a:cs typeface="Arial" panose="020B0604020202020204" pitchFamily="34" charset="0"/>
              </a:rPr>
              <a:t>during and after </a:t>
            </a:r>
            <a:r>
              <a:rPr lang="en-US" sz="2000" b="1" kern="0" spc="-30">
                <a:solidFill>
                  <a:schemeClr val="bg1"/>
                </a:solidFill>
                <a:cs typeface="Arial" panose="020B0604020202020204" pitchFamily="34" charset="0"/>
              </a:rPr>
              <a:t>the end of the project</a:t>
            </a:r>
            <a:endParaRPr lang="de-DE" sz="2000">
              <a:solidFill>
                <a:schemeClr val="bg1"/>
              </a:solidFill>
              <a:cs typeface="Arial" panose="020B0604020202020204" pitchFamily="34" charset="0"/>
            </a:endParaRPr>
          </a:p>
        </p:txBody>
      </p:sp>
      <p:sp>
        <p:nvSpPr>
          <p:cNvPr id="8" name="Pentagon 11">
            <a:extLst>
              <a:ext uri="{FF2B5EF4-FFF2-40B4-BE49-F238E27FC236}">
                <a16:creationId xmlns:a16="http://schemas.microsoft.com/office/drawing/2014/main" id="{23128E1A-CB89-47F8-938A-56BB556A2F49}"/>
              </a:ext>
            </a:extLst>
          </p:cNvPr>
          <p:cNvSpPr/>
          <p:nvPr/>
        </p:nvSpPr>
        <p:spPr bwMode="auto">
          <a:xfrm>
            <a:off x="1019163" y="1517438"/>
            <a:ext cx="2492133" cy="920962"/>
          </a:xfrm>
          <a:prstGeom prst="homePlate">
            <a:avLst/>
          </a:prstGeom>
          <a:solidFill>
            <a:schemeClr val="accent2"/>
          </a:solidFill>
          <a:ln>
            <a:noFill/>
          </a:ln>
          <a:effectLst/>
        </p:spPr>
        <p:txBody>
          <a:bodyPr vert="horz" wrap="square" lIns="180000" tIns="45720" rIns="91440" bIns="45720" numCol="1" rtlCol="0" anchor="ctr" anchorCtr="0" compatLnSpc="1">
            <a:prstTxWarp prst="textNoShape">
              <a:avLst/>
            </a:prstTxWarp>
          </a:bodyPr>
          <a:ls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a:lstStyle>
          <a:p>
            <a:pPr marL="3175"/>
            <a:r>
              <a:rPr lang="fr-BE" sz="1800" b="1" err="1">
                <a:solidFill>
                  <a:schemeClr val="bg1"/>
                </a:solidFill>
                <a:latin typeface="+mj-lt"/>
                <a:ea typeface="Verdana" panose="020B0604030504040204" pitchFamily="34" charset="0"/>
                <a:cs typeface="Verdana" panose="020B0604030504040204" pitchFamily="34" charset="0"/>
              </a:rPr>
              <a:t>Dissemination</a:t>
            </a:r>
            <a:r>
              <a:rPr lang="fr-BE" sz="1800" b="1">
                <a:solidFill>
                  <a:schemeClr val="bg1"/>
                </a:solidFill>
                <a:latin typeface="+mj-lt"/>
                <a:ea typeface="Verdana" panose="020B0604030504040204" pitchFamily="34" charset="0"/>
                <a:cs typeface="Verdana" panose="020B0604030504040204" pitchFamily="34" charset="0"/>
              </a:rPr>
              <a:t>, exploitation and communication</a:t>
            </a:r>
            <a:endParaRPr lang="en-GB" sz="1800" b="1">
              <a:solidFill>
                <a:schemeClr val="bg1"/>
              </a:solidFill>
              <a:latin typeface="+mj-lt"/>
              <a:ea typeface="Verdana" panose="020B0604030504040204" pitchFamily="34" charset="0"/>
              <a:cs typeface="Verdana" panose="020B0604030504040204" pitchFamily="34" charset="0"/>
            </a:endParaRPr>
          </a:p>
        </p:txBody>
      </p:sp>
      <p:sp>
        <p:nvSpPr>
          <p:cNvPr id="10" name="Text Placeholder 2"/>
          <p:cNvSpPr txBox="1">
            <a:spLocks/>
          </p:cNvSpPr>
          <p:nvPr/>
        </p:nvSpPr>
        <p:spPr>
          <a:xfrm>
            <a:off x="838200" y="3942535"/>
            <a:ext cx="10515600" cy="2677721"/>
          </a:xfrm>
          <a:prstGeom prst="rect">
            <a:avLst/>
          </a:prstGeom>
          <a:solidFill>
            <a:schemeClr val="bg1"/>
          </a:solidFill>
          <a:ln w="12700">
            <a:noFill/>
          </a:ln>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chemeClr val="accent2"/>
              </a:buClr>
            </a:pPr>
            <a:r>
              <a:rPr lang="en-US" b="0">
                <a:solidFill>
                  <a:schemeClr val="tx1"/>
                </a:solidFill>
                <a:cs typeface="Arial" panose="020B0604020202020204" pitchFamily="34" charset="0"/>
              </a:rPr>
              <a:t>Elements of the D&amp;E&amp;C plan</a:t>
            </a:r>
          </a:p>
          <a:p>
            <a:pPr marL="342900" indent="-342900">
              <a:buClr>
                <a:schemeClr val="accent2"/>
              </a:buClr>
              <a:buFont typeface="Arial" panose="020B0604020202020204" pitchFamily="34" charset="0"/>
              <a:buChar char="●"/>
            </a:pPr>
            <a:r>
              <a:rPr lang="en-US" sz="1400">
                <a:solidFill>
                  <a:schemeClr val="accent2"/>
                </a:solidFill>
                <a:cs typeface="Arial" panose="020B0604020202020204" pitchFamily="34" charset="0"/>
              </a:rPr>
              <a:t>Planned measures </a:t>
            </a:r>
            <a:r>
              <a:rPr lang="en-US" sz="1400" b="0">
                <a:solidFill>
                  <a:schemeClr val="tx1"/>
                </a:solidFill>
                <a:cs typeface="Arial" panose="020B0604020202020204" pitchFamily="34" charset="0"/>
              </a:rPr>
              <a:t>to </a:t>
            </a:r>
            <a:r>
              <a:rPr lang="en-US" sz="1400" b="0" err="1">
                <a:solidFill>
                  <a:schemeClr val="tx1"/>
                </a:solidFill>
                <a:cs typeface="Arial" panose="020B0604020202020204" pitchFamily="34" charset="0"/>
              </a:rPr>
              <a:t>maximise</a:t>
            </a:r>
            <a:r>
              <a:rPr lang="en-US" sz="1400" b="0">
                <a:solidFill>
                  <a:schemeClr val="tx1"/>
                </a:solidFill>
                <a:cs typeface="Arial" panose="020B0604020202020204" pitchFamily="34" charset="0"/>
              </a:rPr>
              <a:t> the impact of projects</a:t>
            </a:r>
          </a:p>
          <a:p>
            <a:pPr marL="342900" indent="-342900">
              <a:buClr>
                <a:schemeClr val="accent2"/>
              </a:buClr>
              <a:buFont typeface="Arial" panose="020B0604020202020204" pitchFamily="34" charset="0"/>
              <a:buChar char="●"/>
            </a:pPr>
            <a:r>
              <a:rPr lang="en-US" sz="1400">
                <a:solidFill>
                  <a:schemeClr val="accent2"/>
                </a:solidFill>
                <a:cs typeface="Arial" panose="020B0604020202020204" pitchFamily="34" charset="0"/>
              </a:rPr>
              <a:t>Target groups </a:t>
            </a:r>
            <a:r>
              <a:rPr lang="en-US" sz="1400" b="0">
                <a:solidFill>
                  <a:schemeClr val="tx1"/>
                </a:solidFill>
                <a:cs typeface="Arial" panose="020B0604020202020204" pitchFamily="34" charset="0"/>
              </a:rPr>
              <a:t>(e.g. scientific community, end users, financial actors, public at large) and </a:t>
            </a:r>
            <a:r>
              <a:rPr lang="en-US" sz="1400">
                <a:solidFill>
                  <a:schemeClr val="accent2"/>
                </a:solidFill>
                <a:cs typeface="Arial" panose="020B0604020202020204" pitchFamily="34" charset="0"/>
              </a:rPr>
              <a:t>proposed channels </a:t>
            </a:r>
            <a:r>
              <a:rPr lang="en-US" sz="1400" b="0">
                <a:solidFill>
                  <a:schemeClr val="tx1"/>
                </a:solidFill>
                <a:cs typeface="Arial" panose="020B0604020202020204" pitchFamily="34" charset="0"/>
              </a:rPr>
              <a:t>to interact</a:t>
            </a:r>
          </a:p>
          <a:p>
            <a:pPr marL="342900" indent="-342900">
              <a:buClr>
                <a:schemeClr val="accent2"/>
              </a:buClr>
              <a:buFont typeface="Arial" panose="020B0604020202020204" pitchFamily="34" charset="0"/>
              <a:buChar char="●"/>
            </a:pPr>
            <a:r>
              <a:rPr lang="en-US" sz="1400">
                <a:solidFill>
                  <a:schemeClr val="accent2"/>
                </a:solidFill>
                <a:cs typeface="Arial" panose="020B0604020202020204" pitchFamily="34" charset="0"/>
              </a:rPr>
              <a:t>Communication measures </a:t>
            </a:r>
            <a:r>
              <a:rPr lang="en-US" sz="1400" b="0">
                <a:solidFill>
                  <a:schemeClr val="tx1"/>
                </a:solidFill>
                <a:cs typeface="Arial" panose="020B0604020202020204" pitchFamily="34" charset="0"/>
              </a:rPr>
              <a:t>for promoting the project and its findings throughout the full lifespan of the project</a:t>
            </a:r>
          </a:p>
          <a:p>
            <a:pPr marL="342900" indent="-342900">
              <a:buClr>
                <a:schemeClr val="accent2"/>
              </a:buClr>
              <a:buFont typeface="Arial" panose="020B0604020202020204" pitchFamily="34" charset="0"/>
              <a:buChar char="●"/>
            </a:pPr>
            <a:r>
              <a:rPr lang="en-US" sz="1400">
                <a:solidFill>
                  <a:schemeClr val="accent2"/>
                </a:solidFill>
                <a:cs typeface="Arial" panose="020B0604020202020204" pitchFamily="34" charset="0"/>
              </a:rPr>
              <a:t>Policy feedback </a:t>
            </a:r>
            <a:r>
              <a:rPr lang="en-US" sz="1400" b="0">
                <a:solidFill>
                  <a:schemeClr val="tx1"/>
                </a:solidFill>
                <a:cs typeface="Arial" panose="020B0604020202020204" pitchFamily="34" charset="0"/>
              </a:rPr>
              <a:t>measures to contribute to policy shaping and supporting the implementation of new policy initiatives and decisions</a:t>
            </a:r>
          </a:p>
          <a:p>
            <a:pPr marL="342900" indent="-342900">
              <a:buClr>
                <a:schemeClr val="accent2"/>
              </a:buClr>
              <a:buFont typeface="Arial" panose="020B0604020202020204" pitchFamily="34" charset="0"/>
              <a:buChar char="●"/>
            </a:pPr>
            <a:r>
              <a:rPr lang="en-US" sz="1400" b="0">
                <a:solidFill>
                  <a:schemeClr val="tx1"/>
                </a:solidFill>
                <a:cs typeface="Arial" panose="020B0604020202020204" pitchFamily="34" charset="0"/>
              </a:rPr>
              <a:t>Follow-up plan to foster </a:t>
            </a:r>
            <a:r>
              <a:rPr lang="en-US" sz="1400">
                <a:solidFill>
                  <a:schemeClr val="accent2"/>
                </a:solidFill>
                <a:cs typeface="Arial" panose="020B0604020202020204" pitchFamily="34" charset="0"/>
              </a:rPr>
              <a:t>exploitation/uptake</a:t>
            </a:r>
            <a:r>
              <a:rPr lang="en-US" sz="1400" b="0">
                <a:solidFill>
                  <a:schemeClr val="tx1"/>
                </a:solidFill>
                <a:cs typeface="Arial" panose="020B0604020202020204" pitchFamily="34" charset="0"/>
              </a:rPr>
              <a:t> of the results</a:t>
            </a:r>
          </a:p>
          <a:p>
            <a:pPr marL="630238" lvl="2" indent="-342900">
              <a:buClr>
                <a:schemeClr val="accent2"/>
              </a:buClr>
              <a:buFont typeface="Arial" panose="020B0604020202020204" pitchFamily="34" charset="0"/>
              <a:buChar char="●"/>
            </a:pPr>
            <a:r>
              <a:rPr lang="en-US" sz="1400" b="0">
                <a:solidFill>
                  <a:schemeClr val="tx1"/>
                </a:solidFill>
                <a:cs typeface="Arial" panose="020B0604020202020204" pitchFamily="34" charset="0"/>
              </a:rPr>
              <a:t>Comprehensive and feasible strategy for the </a:t>
            </a:r>
            <a:r>
              <a:rPr lang="en-US" sz="1400" b="1">
                <a:solidFill>
                  <a:schemeClr val="accent2"/>
                </a:solidFill>
                <a:cs typeface="Arial" panose="020B0604020202020204" pitchFamily="34" charset="0"/>
              </a:rPr>
              <a:t>management of the intellectual property </a:t>
            </a:r>
            <a:r>
              <a:rPr lang="en-US" sz="1400" b="0">
                <a:solidFill>
                  <a:schemeClr val="tx1"/>
                </a:solidFill>
                <a:cs typeface="Arial" panose="020B0604020202020204" pitchFamily="34" charset="0"/>
              </a:rPr>
              <a:t>(the provision of a results ownership list is mandatory at the end of the project)</a:t>
            </a:r>
          </a:p>
          <a:p>
            <a:pPr marL="630238" lvl="2" indent="-342900">
              <a:buClr>
                <a:schemeClr val="accent2"/>
              </a:buClr>
              <a:buFont typeface="Arial" panose="020B0604020202020204" pitchFamily="34" charset="0"/>
              <a:buChar char="●"/>
            </a:pPr>
            <a:r>
              <a:rPr lang="en-US" sz="1400" b="0">
                <a:solidFill>
                  <a:schemeClr val="tx1"/>
                </a:solidFill>
                <a:cs typeface="Arial" panose="020B0604020202020204" pitchFamily="34" charset="0"/>
              </a:rPr>
              <a:t>If exploitation is expected primarily in non-associated third countries, give a convincing justification that this is still in the Union’s interest.</a:t>
            </a:r>
          </a:p>
          <a:p>
            <a:pPr>
              <a:buClr>
                <a:schemeClr val="accent2"/>
              </a:buClr>
            </a:pPr>
            <a:endParaRPr lang="en-US" sz="1400" b="0">
              <a:solidFill>
                <a:schemeClr val="tx1"/>
              </a:solidFill>
              <a:cs typeface="Arial" panose="020B0604020202020204" pitchFamily="34" charset="0"/>
            </a:endParaRPr>
          </a:p>
          <a:p>
            <a:pPr marL="342900" indent="-342900">
              <a:buClr>
                <a:schemeClr val="accent2"/>
              </a:buClr>
              <a:buFont typeface="Arial" panose="020B0604020202020204" pitchFamily="34" charset="0"/>
              <a:buChar char="●"/>
            </a:pPr>
            <a:endParaRPr lang="en-US" sz="1400" b="0">
              <a:solidFill>
                <a:schemeClr val="tx1"/>
              </a:solidFill>
              <a:cs typeface="Arial" panose="020B0604020202020204" pitchFamily="34" charset="0"/>
            </a:endParaRPr>
          </a:p>
          <a:p>
            <a:pPr marL="342900" indent="-342900">
              <a:buClr>
                <a:schemeClr val="accent2"/>
              </a:buClr>
              <a:buFont typeface="Arial" panose="020B0604020202020204" pitchFamily="34" charset="0"/>
              <a:buChar char="●"/>
            </a:pPr>
            <a:endParaRPr lang="en-US" sz="1400" b="0">
              <a:solidFill>
                <a:schemeClr val="tx1"/>
              </a:solidFill>
              <a:cs typeface="Arial" panose="020B0604020202020204" pitchFamily="34" charset="0"/>
            </a:endParaRPr>
          </a:p>
          <a:p>
            <a:pPr marL="342900" indent="-342900">
              <a:buClr>
                <a:schemeClr val="accent2"/>
              </a:buClr>
              <a:buFont typeface="Arial" panose="020B0604020202020204" pitchFamily="34" charset="0"/>
              <a:buChar char="●"/>
            </a:pPr>
            <a:endParaRPr lang="en-US" sz="1400" b="0">
              <a:solidFill>
                <a:schemeClr val="tx1"/>
              </a:solidFill>
              <a:cs typeface="Arial" panose="020B0604020202020204" pitchFamily="34" charset="0"/>
            </a:endParaRPr>
          </a:p>
          <a:p>
            <a:pPr marL="342900" indent="-342900">
              <a:buClr>
                <a:schemeClr val="accent2"/>
              </a:buClr>
              <a:buFont typeface="Arial" panose="020B0604020202020204" pitchFamily="34" charset="0"/>
              <a:buChar char="●"/>
            </a:pPr>
            <a:endParaRPr lang="en-US" sz="1400" b="0">
              <a:solidFill>
                <a:schemeClr val="tx1"/>
              </a:solidFill>
              <a:cs typeface="Arial" panose="020B0604020202020204" pitchFamily="34" charset="0"/>
            </a:endParaRPr>
          </a:p>
          <a:p>
            <a:pPr marL="342900" indent="-342900">
              <a:buClr>
                <a:schemeClr val="accent2"/>
              </a:buClr>
              <a:buFont typeface="Arial" panose="020B0604020202020204" pitchFamily="34" charset="0"/>
              <a:buChar char="●"/>
            </a:pPr>
            <a:endParaRPr lang="en-US" b="0">
              <a:solidFill>
                <a:schemeClr val="tx1"/>
              </a:solidFill>
              <a:cs typeface="Arial" panose="020B0604020202020204" pitchFamily="34" charset="0"/>
            </a:endParaRPr>
          </a:p>
        </p:txBody>
      </p:sp>
      <p:grpSp>
        <p:nvGrpSpPr>
          <p:cNvPr id="9" name="Group 8"/>
          <p:cNvGrpSpPr/>
          <p:nvPr/>
        </p:nvGrpSpPr>
        <p:grpSpPr>
          <a:xfrm>
            <a:off x="838200" y="374785"/>
            <a:ext cx="864000" cy="864000"/>
            <a:chOff x="8939436" y="4807760"/>
            <a:chExt cx="864000" cy="864000"/>
          </a:xfrm>
        </p:grpSpPr>
        <p:sp>
          <p:nvSpPr>
            <p:cNvPr id="11" name="Oval 10"/>
            <p:cNvSpPr/>
            <p:nvPr/>
          </p:nvSpPr>
          <p:spPr>
            <a:xfrm>
              <a:off x="8939436" y="4807760"/>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3671" y="4841995"/>
              <a:ext cx="795530" cy="795530"/>
            </a:xfrm>
            <a:prstGeom prst="rect">
              <a:avLst/>
            </a:prstGeom>
          </p:spPr>
        </p:pic>
      </p:grpSp>
    </p:spTree>
    <p:extLst>
      <p:ext uri="{BB962C8B-B14F-4D97-AF65-F5344CB8AC3E}">
        <p14:creationId xmlns:p14="http://schemas.microsoft.com/office/powerpoint/2010/main" val="23720728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838200" y="482860"/>
            <a:ext cx="10515600" cy="564543"/>
          </a:xfrm>
        </p:spPr>
        <p:txBody>
          <a:bodyPr/>
          <a:lstStyle/>
          <a:p>
            <a:r>
              <a:rPr lang="en-US" sz="2400">
                <a:solidFill>
                  <a:schemeClr val="tx2"/>
                </a:solidFill>
                <a:latin typeface="+mn-lt"/>
                <a:ea typeface="+mn-ea"/>
                <a:cs typeface="+mn-cs"/>
              </a:rPr>
              <a:t>The use of generative AI tools in the preparation of proposals</a:t>
            </a:r>
            <a:endParaRPr lang="en-GB" sz="2400">
              <a:solidFill>
                <a:schemeClr val="tx2"/>
              </a:solidFill>
              <a:latin typeface="+mn-lt"/>
              <a:ea typeface="+mn-ea"/>
              <a:cs typeface="+mn-cs"/>
            </a:endParaRPr>
          </a:p>
        </p:txBody>
      </p:sp>
      <p:sp>
        <p:nvSpPr>
          <p:cNvPr id="2" name="Text Placeholder 2">
            <a:extLst>
              <a:ext uri="{FF2B5EF4-FFF2-40B4-BE49-F238E27FC236}">
                <a16:creationId xmlns:a16="http://schemas.microsoft.com/office/drawing/2014/main" id="{916F8251-38B8-803B-B3E3-F4BDAB6551D6}"/>
              </a:ext>
            </a:extLst>
          </p:cNvPr>
          <p:cNvSpPr txBox="1">
            <a:spLocks/>
          </p:cNvSpPr>
          <p:nvPr/>
        </p:nvSpPr>
        <p:spPr>
          <a:xfrm>
            <a:off x="838199" y="1312625"/>
            <a:ext cx="10515600" cy="4765958"/>
          </a:xfrm>
          <a:prstGeom prst="rect">
            <a:avLst/>
          </a:prstGeom>
          <a:ln w="28575">
            <a:solidFill>
              <a:schemeClr val="accent4"/>
            </a:solidFill>
            <a:prstDash val="sysDot"/>
          </a:ln>
        </p:spPr>
        <p:txBody>
          <a:bodyPr vert="horz" lIns="91440" tIns="108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GB" sz="1600">
                <a:solidFill>
                  <a:schemeClr val="tx2"/>
                </a:solidFill>
              </a:rPr>
              <a:t>General disclaimer included in the latest version of the proposal templates</a:t>
            </a:r>
          </a:p>
          <a:p>
            <a:pPr lvl="1">
              <a:spcBef>
                <a:spcPts val="1200"/>
              </a:spcBef>
              <a:buClr>
                <a:schemeClr val="accent2"/>
              </a:buClr>
            </a:pPr>
            <a:r>
              <a:rPr lang="en-GB" sz="1600" b="0">
                <a:solidFill>
                  <a:schemeClr val="tx1"/>
                </a:solidFill>
              </a:rPr>
              <a:t>When considering the use of generative artificial intelligence (AI) tools for the preparation of the proposal, it is imperative to exercise caution and careful consideration. The AI-generated content should be thoroughly reviewed and validated by the applicants to ensure its appropriateness and accuracy, as well as its compliance with intellectual property regulations. </a:t>
            </a:r>
            <a:r>
              <a:rPr lang="en-GB" sz="1600"/>
              <a:t>Applicants are fully responsible for the content of the proposal </a:t>
            </a:r>
            <a:r>
              <a:rPr lang="en-GB" sz="1600" b="0">
                <a:solidFill>
                  <a:schemeClr val="tx1"/>
                </a:solidFill>
              </a:rPr>
              <a:t>(even those parts produced by the AI tool) and must be transparent in disclosing which AI tools were used and how they were utilised. </a:t>
            </a:r>
          </a:p>
          <a:p>
            <a:pPr lvl="1">
              <a:spcBef>
                <a:spcPts val="600"/>
              </a:spcBef>
              <a:buClr>
                <a:schemeClr val="accent2"/>
              </a:buClr>
            </a:pPr>
            <a:r>
              <a:rPr lang="en-GB" sz="1600" b="0">
                <a:solidFill>
                  <a:schemeClr val="tx1"/>
                </a:solidFill>
              </a:rPr>
              <a:t>Specifically, </a:t>
            </a:r>
            <a:r>
              <a:rPr lang="en-GB" sz="1600"/>
              <a:t>applicants are required </a:t>
            </a:r>
            <a:r>
              <a:rPr lang="en-GB" sz="1600" b="0">
                <a:solidFill>
                  <a:schemeClr val="tx1"/>
                </a:solidFill>
              </a:rPr>
              <a:t>to:</a:t>
            </a:r>
          </a:p>
          <a:p>
            <a:pPr marL="342900" lvl="1" indent="-342900">
              <a:spcBef>
                <a:spcPts val="600"/>
              </a:spcBef>
              <a:buClr>
                <a:schemeClr val="accent2"/>
              </a:buClr>
              <a:buFont typeface="Arial" panose="020B0604020202020204" pitchFamily="34" charset="0"/>
              <a:buChar char="●"/>
            </a:pPr>
            <a:r>
              <a:rPr lang="en-GB" sz="1600"/>
              <a:t>Verify the accuracy, validity, and appropriateness </a:t>
            </a:r>
            <a:r>
              <a:rPr lang="en-GB" sz="1600" b="0">
                <a:solidFill>
                  <a:schemeClr val="tx1"/>
                </a:solidFill>
              </a:rPr>
              <a:t>of the content and any citations generated by the AI tool and correct any errors or inconsistencies. </a:t>
            </a:r>
          </a:p>
          <a:p>
            <a:pPr marL="342900" lvl="1" indent="-342900">
              <a:spcBef>
                <a:spcPts val="600"/>
              </a:spcBef>
              <a:buClr>
                <a:schemeClr val="accent2"/>
              </a:buClr>
              <a:buFont typeface="Arial" panose="020B0604020202020204" pitchFamily="34" charset="0"/>
              <a:buChar char="●"/>
            </a:pPr>
            <a:r>
              <a:rPr lang="en-GB" sz="1600"/>
              <a:t>Provide a list of sources used to generate content and citations</a:t>
            </a:r>
            <a:r>
              <a:rPr lang="en-GB" sz="1600" b="0">
                <a:solidFill>
                  <a:schemeClr val="tx1"/>
                </a:solidFill>
              </a:rPr>
              <a:t>, including those generated by the AI tool. Double-check citations to ensure they are accurate and properly referenced. </a:t>
            </a:r>
          </a:p>
          <a:p>
            <a:pPr marL="342900" lvl="1" indent="-342900">
              <a:spcBef>
                <a:spcPts val="600"/>
              </a:spcBef>
              <a:buClr>
                <a:schemeClr val="accent2"/>
              </a:buClr>
              <a:buFont typeface="Arial" panose="020B0604020202020204" pitchFamily="34" charset="0"/>
              <a:buChar char="●"/>
            </a:pPr>
            <a:r>
              <a:rPr lang="en-GB" sz="1600"/>
              <a:t>Be conscious of the potential for plagiarism </a:t>
            </a:r>
            <a:r>
              <a:rPr lang="en-GB" sz="1600" b="0">
                <a:solidFill>
                  <a:schemeClr val="tx1"/>
                </a:solidFill>
              </a:rPr>
              <a:t>where the AI tool may have reproduced substantial text from other sources. Check the original sources to be sure you are not plagiarising someone else’s work. </a:t>
            </a:r>
          </a:p>
          <a:p>
            <a:pPr marL="342900" lvl="1" indent="-342900">
              <a:spcBef>
                <a:spcPts val="600"/>
              </a:spcBef>
              <a:buClr>
                <a:schemeClr val="accent2"/>
              </a:buClr>
              <a:buFont typeface="Arial" panose="020B0604020202020204" pitchFamily="34" charset="0"/>
              <a:buChar char="●"/>
            </a:pPr>
            <a:r>
              <a:rPr lang="en-GB" sz="1600"/>
              <a:t>Acknowledge the limitations of the AI tool </a:t>
            </a:r>
            <a:r>
              <a:rPr lang="en-GB" sz="1600" b="0">
                <a:solidFill>
                  <a:schemeClr val="tx1"/>
                </a:solidFill>
              </a:rPr>
              <a:t>in the proposal preparation, including the potential for bias, errors, and gaps in knowledge.</a:t>
            </a:r>
          </a:p>
          <a:p>
            <a:pPr lvl="1">
              <a:spcBef>
                <a:spcPts val="1200"/>
              </a:spcBef>
              <a:buClr>
                <a:schemeClr val="accent2"/>
              </a:buClr>
            </a:pPr>
            <a:endParaRPr lang="en-GB" sz="2000" b="0">
              <a:solidFill>
                <a:schemeClr val="tx1"/>
              </a:solidFill>
            </a:endParaRPr>
          </a:p>
        </p:txBody>
      </p:sp>
    </p:spTree>
    <p:extLst>
      <p:ext uri="{BB962C8B-B14F-4D97-AF65-F5344CB8AC3E}">
        <p14:creationId xmlns:p14="http://schemas.microsoft.com/office/powerpoint/2010/main" val="2223781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The evaluation process</a:t>
            </a:r>
            <a:endParaRPr lang="en-GB"/>
          </a:p>
        </p:txBody>
      </p:sp>
      <p:sp>
        <p:nvSpPr>
          <p:cNvPr id="3" name="Subtitle 2"/>
          <p:cNvSpPr>
            <a:spLocks noGrp="1"/>
          </p:cNvSpPr>
          <p:nvPr>
            <p:ph type="subTitle" idx="1"/>
          </p:nvPr>
        </p:nvSpPr>
        <p:spPr/>
        <p:txBody>
          <a:bodyPr/>
          <a:lstStyle/>
          <a:p>
            <a:r>
              <a:rPr lang="en-GB"/>
              <a:t>Horizon Europe</a:t>
            </a:r>
          </a:p>
        </p:txBody>
      </p:sp>
    </p:spTree>
    <p:extLst>
      <p:ext uri="{BB962C8B-B14F-4D97-AF65-F5344CB8AC3E}">
        <p14:creationId xmlns:p14="http://schemas.microsoft.com/office/powerpoint/2010/main" val="7758353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3524" y="482860"/>
            <a:ext cx="9680275" cy="564543"/>
          </a:xfrm>
        </p:spPr>
        <p:txBody>
          <a:bodyPr/>
          <a:lstStyle/>
          <a:p>
            <a:r>
              <a:rPr lang="en-GB" sz="3600"/>
              <a:t>Time to grant and time to inform</a:t>
            </a:r>
          </a:p>
        </p:txBody>
      </p:sp>
      <p:grpSp>
        <p:nvGrpSpPr>
          <p:cNvPr id="7" name="Group 6"/>
          <p:cNvGrpSpPr/>
          <p:nvPr/>
        </p:nvGrpSpPr>
        <p:grpSpPr>
          <a:xfrm>
            <a:off x="809524" y="333131"/>
            <a:ext cx="864000" cy="864000"/>
            <a:chOff x="3411458" y="4807760"/>
            <a:chExt cx="864000" cy="864000"/>
          </a:xfrm>
        </p:grpSpPr>
        <p:sp>
          <p:nvSpPr>
            <p:cNvPr id="8" name="Oval 7"/>
            <p:cNvSpPr/>
            <p:nvPr/>
          </p:nvSpPr>
          <p:spPr>
            <a:xfrm>
              <a:off x="3411458" y="4807760"/>
              <a:ext cx="864000" cy="86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5693" y="4841995"/>
              <a:ext cx="795530" cy="795530"/>
            </a:xfrm>
            <a:prstGeom prst="rect">
              <a:avLst/>
            </a:prstGeom>
          </p:spPr>
        </p:pic>
      </p:grpSp>
      <p:grpSp>
        <p:nvGrpSpPr>
          <p:cNvPr id="3" name="Group 2">
            <a:extLst>
              <a:ext uri="{FF2B5EF4-FFF2-40B4-BE49-F238E27FC236}">
                <a16:creationId xmlns:a16="http://schemas.microsoft.com/office/drawing/2014/main" id="{373FCD97-7731-4176-A164-FA5BCE0F10AB}"/>
              </a:ext>
            </a:extLst>
          </p:cNvPr>
          <p:cNvGrpSpPr/>
          <p:nvPr/>
        </p:nvGrpSpPr>
        <p:grpSpPr>
          <a:xfrm>
            <a:off x="183412" y="1919084"/>
            <a:ext cx="11825175" cy="3228205"/>
            <a:chOff x="177163" y="1407223"/>
            <a:chExt cx="11825175" cy="3228205"/>
          </a:xfrm>
        </p:grpSpPr>
        <p:pic>
          <p:nvPicPr>
            <p:cNvPr id="31" name="Picture 30">
              <a:extLst>
                <a:ext uri="{FF2B5EF4-FFF2-40B4-BE49-F238E27FC236}">
                  <a16:creationId xmlns:a16="http://schemas.microsoft.com/office/drawing/2014/main" id="{8BC1A9EE-3E3A-4A7A-8CF8-269D5511A39B}"/>
                </a:ext>
              </a:extLst>
            </p:cNvPr>
            <p:cNvPicPr>
              <a:picLocks noChangeAspect="1"/>
            </p:cNvPicPr>
            <p:nvPr/>
          </p:nvPicPr>
          <p:blipFill>
            <a:blip r:embed="rId4"/>
            <a:stretch>
              <a:fillRect/>
            </a:stretch>
          </p:blipFill>
          <p:spPr>
            <a:xfrm>
              <a:off x="177163" y="1407223"/>
              <a:ext cx="11825175" cy="3228205"/>
            </a:xfrm>
            <a:prstGeom prst="rect">
              <a:avLst/>
            </a:prstGeom>
          </p:spPr>
        </p:pic>
        <p:sp>
          <p:nvSpPr>
            <p:cNvPr id="32" name="object 25">
              <a:extLst>
                <a:ext uri="{FF2B5EF4-FFF2-40B4-BE49-F238E27FC236}">
                  <a16:creationId xmlns:a16="http://schemas.microsoft.com/office/drawing/2014/main" id="{0BEACE0B-6565-4F58-B2E8-A726D349CDC1}"/>
                </a:ext>
              </a:extLst>
            </p:cNvPr>
            <p:cNvSpPr txBox="1"/>
            <p:nvPr/>
          </p:nvSpPr>
          <p:spPr>
            <a:xfrm>
              <a:off x="4417394" y="2335867"/>
              <a:ext cx="3681032" cy="320601"/>
            </a:xfrm>
            <a:prstGeom prst="rect">
              <a:avLst/>
            </a:prstGeom>
            <a:solidFill>
              <a:schemeClr val="bg1"/>
            </a:solidFill>
          </p:spPr>
          <p:txBody>
            <a:bodyPr vert="horz" wrap="square" lIns="0" tIns="12700" rIns="0" bIns="0" rtlCol="0">
              <a:spAutoFit/>
            </a:bodyPr>
            <a:lstStyle/>
            <a:p>
              <a:pPr marL="12700" algn="ctr">
                <a:lnSpc>
                  <a:spcPct val="100000"/>
                </a:lnSpc>
                <a:spcBef>
                  <a:spcPts val="100"/>
                </a:spcBef>
              </a:pPr>
              <a:r>
                <a:rPr sz="2000" b="1" spc="-5">
                  <a:solidFill>
                    <a:srgbClr val="800000"/>
                  </a:solidFill>
                  <a:latin typeface="Verdana"/>
                  <a:cs typeface="Verdana"/>
                </a:rPr>
                <a:t>fully electronic</a:t>
              </a:r>
              <a:r>
                <a:rPr sz="2000" b="1" spc="-35">
                  <a:solidFill>
                    <a:srgbClr val="800000"/>
                  </a:solidFill>
                  <a:latin typeface="Verdana"/>
                  <a:cs typeface="Verdana"/>
                </a:rPr>
                <a:t> </a:t>
              </a:r>
              <a:r>
                <a:rPr sz="2000" b="1" spc="-5">
                  <a:solidFill>
                    <a:srgbClr val="800000"/>
                  </a:solidFill>
                  <a:latin typeface="Verdana"/>
                  <a:cs typeface="Verdana"/>
                </a:rPr>
                <a:t>process</a:t>
              </a:r>
              <a:endParaRPr sz="2000">
                <a:latin typeface="Verdana"/>
                <a:cs typeface="Verdana"/>
              </a:endParaRPr>
            </a:p>
          </p:txBody>
        </p:sp>
      </p:grpSp>
      <p:sp>
        <p:nvSpPr>
          <p:cNvPr id="10" name="Text Placeholder 2">
            <a:extLst>
              <a:ext uri="{FF2B5EF4-FFF2-40B4-BE49-F238E27FC236}">
                <a16:creationId xmlns:a16="http://schemas.microsoft.com/office/drawing/2014/main" id="{2F1F2172-3DE5-D5AC-25F0-164C81415838}"/>
              </a:ext>
            </a:extLst>
          </p:cNvPr>
          <p:cNvSpPr txBox="1">
            <a:spLocks/>
          </p:cNvSpPr>
          <p:nvPr/>
        </p:nvSpPr>
        <p:spPr>
          <a:xfrm>
            <a:off x="187711" y="1649306"/>
            <a:ext cx="11816575" cy="3604374"/>
          </a:xfrm>
          <a:prstGeom prst="rect">
            <a:avLst/>
          </a:prstGeom>
          <a:ln w="28575">
            <a:solidFill>
              <a:schemeClr val="accent4"/>
            </a:solidFill>
            <a:prstDash val="sysDot"/>
          </a:ln>
        </p:spPr>
        <p:txBody>
          <a:bodyPr vert="horz" lIns="91440" tIns="108000" rIns="91440" bIns="45720" rtlCol="0" anchor="t">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endParaRPr lang="en-GB" sz="1600">
              <a:solidFill>
                <a:schemeClr val="tx2"/>
              </a:solidFill>
              <a:cs typeface="Arial"/>
            </a:endParaRPr>
          </a:p>
          <a:p>
            <a:pPr lvl="1">
              <a:spcBef>
                <a:spcPts val="1200"/>
              </a:spcBef>
              <a:buClr>
                <a:schemeClr val="accent2"/>
              </a:buClr>
            </a:pPr>
            <a:endParaRPr lang="en-GB" sz="2000" b="0">
              <a:solidFill>
                <a:schemeClr val="tx1"/>
              </a:solidFill>
            </a:endParaRPr>
          </a:p>
        </p:txBody>
      </p:sp>
      <p:sp>
        <p:nvSpPr>
          <p:cNvPr id="11" name="TextBox 10">
            <a:extLst>
              <a:ext uri="{FF2B5EF4-FFF2-40B4-BE49-F238E27FC236}">
                <a16:creationId xmlns:a16="http://schemas.microsoft.com/office/drawing/2014/main" id="{7E5692CF-C0CC-84EE-EF28-EACE8C86CFDA}"/>
              </a:ext>
            </a:extLst>
          </p:cNvPr>
          <p:cNvSpPr txBox="1"/>
          <p:nvPr/>
        </p:nvSpPr>
        <p:spPr>
          <a:xfrm>
            <a:off x="3346338" y="4252501"/>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rgbClr val="931680"/>
                </a:solidFill>
                <a:cs typeface="Arial"/>
              </a:rPr>
              <a:t>Time to inform (TTI)</a:t>
            </a:r>
          </a:p>
        </p:txBody>
      </p:sp>
      <p:sp>
        <p:nvSpPr>
          <p:cNvPr id="12" name="TextBox 11">
            <a:extLst>
              <a:ext uri="{FF2B5EF4-FFF2-40B4-BE49-F238E27FC236}">
                <a16:creationId xmlns:a16="http://schemas.microsoft.com/office/drawing/2014/main" id="{2E9B345C-ECD7-141A-B77F-F09301ADDD61}"/>
              </a:ext>
            </a:extLst>
          </p:cNvPr>
          <p:cNvSpPr txBox="1"/>
          <p:nvPr/>
        </p:nvSpPr>
        <p:spPr>
          <a:xfrm>
            <a:off x="5175137" y="4838655"/>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rgbClr val="931680"/>
                </a:solidFill>
                <a:cs typeface="Arial"/>
              </a:rPr>
              <a:t>Time to grant (TTG)</a:t>
            </a:r>
          </a:p>
        </p:txBody>
      </p:sp>
    </p:spTree>
    <p:extLst>
      <p:ext uri="{BB962C8B-B14F-4D97-AF65-F5344CB8AC3E}">
        <p14:creationId xmlns:p14="http://schemas.microsoft.com/office/powerpoint/2010/main" val="3021350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F31CEB-8483-4A87-9EA9-36F6657C617B}"/>
              </a:ext>
            </a:extLst>
          </p:cNvPr>
          <p:cNvSpPr>
            <a:spLocks noGrp="1"/>
          </p:cNvSpPr>
          <p:nvPr>
            <p:ph type="title"/>
          </p:nvPr>
        </p:nvSpPr>
        <p:spPr>
          <a:xfrm>
            <a:off x="1773716" y="468000"/>
            <a:ext cx="9580083" cy="473104"/>
          </a:xfrm>
        </p:spPr>
        <p:txBody>
          <a:bodyPr/>
          <a:lstStyle/>
          <a:p>
            <a:r>
              <a:rPr lang="fr-BE"/>
              <a:t>Type of calls and </a:t>
            </a:r>
            <a:r>
              <a:rPr lang="fr-BE" err="1"/>
              <a:t>evaluation</a:t>
            </a:r>
            <a:r>
              <a:rPr lang="fr-BE"/>
              <a:t> </a:t>
            </a:r>
            <a:r>
              <a:rPr lang="fr-BE" err="1"/>
              <a:t>modalities</a:t>
            </a:r>
            <a:endParaRPr lang="en-IE"/>
          </a:p>
        </p:txBody>
      </p:sp>
      <p:grpSp>
        <p:nvGrpSpPr>
          <p:cNvPr id="4" name="Group 3">
            <a:extLst>
              <a:ext uri="{FF2B5EF4-FFF2-40B4-BE49-F238E27FC236}">
                <a16:creationId xmlns:a16="http://schemas.microsoft.com/office/drawing/2014/main" id="{68ED7E70-A596-4BD2-87EE-B033F958E6C9}"/>
              </a:ext>
            </a:extLst>
          </p:cNvPr>
          <p:cNvGrpSpPr/>
          <p:nvPr/>
        </p:nvGrpSpPr>
        <p:grpSpPr>
          <a:xfrm>
            <a:off x="873958" y="333131"/>
            <a:ext cx="864000" cy="864000"/>
            <a:chOff x="6673743" y="3724632"/>
            <a:chExt cx="864000" cy="864000"/>
          </a:xfrm>
        </p:grpSpPr>
        <p:sp>
          <p:nvSpPr>
            <p:cNvPr id="5" name="Oval 4">
              <a:extLst>
                <a:ext uri="{FF2B5EF4-FFF2-40B4-BE49-F238E27FC236}">
                  <a16:creationId xmlns:a16="http://schemas.microsoft.com/office/drawing/2014/main" id="{D96A36DA-5738-4AE5-B2D1-B3B0494BE7C6}"/>
                </a:ext>
              </a:extLst>
            </p:cNvPr>
            <p:cNvSpPr/>
            <p:nvPr/>
          </p:nvSpPr>
          <p:spPr>
            <a:xfrm>
              <a:off x="6673743" y="3724632"/>
              <a:ext cx="864000" cy="86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49400561-85A3-4DAD-8B8C-AC3FCAE32F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9502" y="3758867"/>
              <a:ext cx="792482" cy="795530"/>
            </a:xfrm>
            <a:prstGeom prst="rect">
              <a:avLst/>
            </a:prstGeom>
          </p:spPr>
        </p:pic>
      </p:grpSp>
      <p:graphicFrame>
        <p:nvGraphicFramePr>
          <p:cNvPr id="7" name="Table 5">
            <a:extLst>
              <a:ext uri="{FF2B5EF4-FFF2-40B4-BE49-F238E27FC236}">
                <a16:creationId xmlns:a16="http://schemas.microsoft.com/office/drawing/2014/main" id="{72D0D926-19F0-4B7E-9F47-83CC299CCCAE}"/>
              </a:ext>
            </a:extLst>
          </p:cNvPr>
          <p:cNvGraphicFramePr>
            <a:graphicFrameLocks noGrp="1"/>
          </p:cNvGraphicFramePr>
          <p:nvPr/>
        </p:nvGraphicFramePr>
        <p:xfrm>
          <a:off x="834128" y="1825653"/>
          <a:ext cx="10519671" cy="3931920"/>
        </p:xfrm>
        <a:graphic>
          <a:graphicData uri="http://schemas.openxmlformats.org/drawingml/2006/table">
            <a:tbl>
              <a:tblPr firstRow="1" bandRow="1">
                <a:tableStyleId>{C4B1156A-380E-4F78-BDF5-A606A8083BF9}</a:tableStyleId>
              </a:tblPr>
              <a:tblGrid>
                <a:gridCol w="2238104">
                  <a:extLst>
                    <a:ext uri="{9D8B030D-6E8A-4147-A177-3AD203B41FA5}">
                      <a16:colId xmlns:a16="http://schemas.microsoft.com/office/drawing/2014/main" val="2698997333"/>
                    </a:ext>
                  </a:extLst>
                </a:gridCol>
                <a:gridCol w="8281567">
                  <a:extLst>
                    <a:ext uri="{9D8B030D-6E8A-4147-A177-3AD203B41FA5}">
                      <a16:colId xmlns:a16="http://schemas.microsoft.com/office/drawing/2014/main" val="3470035985"/>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noProof="0"/>
                        <a:t>Standard calls or single-stage calls</a:t>
                      </a:r>
                    </a:p>
                  </a:txBody>
                  <a:tcPr/>
                </a:tc>
                <a:tc>
                  <a:txBody>
                    <a:bodyPr/>
                    <a:lstStyle/>
                    <a:p>
                      <a:pPr marL="285750" indent="-285750">
                        <a:buFontTx/>
                        <a:buChar char="-"/>
                      </a:pPr>
                      <a:r>
                        <a:rPr lang="en-GB" b="0" noProof="0"/>
                        <a:t>Single submission of full proposal</a:t>
                      </a:r>
                    </a:p>
                    <a:p>
                      <a:pPr marL="285750" indent="-285750">
                        <a:buFontTx/>
                        <a:buChar char="-"/>
                      </a:pPr>
                      <a:r>
                        <a:rPr lang="en-GB" b="0" noProof="0"/>
                        <a:t>Full evaluation of three evaluation criteria.</a:t>
                      </a:r>
                    </a:p>
                  </a:txBody>
                  <a:tcPr/>
                </a:tc>
                <a:extLst>
                  <a:ext uri="{0D108BD9-81ED-4DB2-BD59-A6C34878D82A}">
                    <a16:rowId xmlns:a16="http://schemas.microsoft.com/office/drawing/2014/main" val="290264090"/>
                  </a:ext>
                </a:extLst>
              </a:tr>
              <a:tr h="370840">
                <a:tc>
                  <a:txBody>
                    <a:bodyPr/>
                    <a:lstStyle/>
                    <a:p>
                      <a:r>
                        <a:rPr lang="en-GB" b="1" noProof="0"/>
                        <a:t>Two-stage calls</a:t>
                      </a:r>
                    </a:p>
                  </a:txBody>
                  <a:tcPr/>
                </a:tc>
                <a:tc>
                  <a:txBody>
                    <a:bodyPr/>
                    <a:lstStyle/>
                    <a:p>
                      <a:pPr marL="285750" indent="-285750">
                        <a:buFontTx/>
                        <a:buChar char="-"/>
                      </a:pPr>
                      <a:r>
                        <a:rPr lang="en-GB" noProof="0"/>
                        <a:t>Submission of short proposal with evaluation of excellence and impact</a:t>
                      </a:r>
                    </a:p>
                    <a:p>
                      <a:pPr marL="285750" indent="-285750">
                        <a:buFontTx/>
                        <a:buChar char="-"/>
                      </a:pPr>
                      <a:r>
                        <a:rPr lang="en-GB" noProof="0"/>
                        <a:t>Submission of full proposal for those that passed threshold in stage 1. Full evaluation of three evaluation criteria</a:t>
                      </a:r>
                    </a:p>
                  </a:txBody>
                  <a:tcPr/>
                </a:tc>
                <a:extLst>
                  <a:ext uri="{0D108BD9-81ED-4DB2-BD59-A6C34878D82A}">
                    <a16:rowId xmlns:a16="http://schemas.microsoft.com/office/drawing/2014/main" val="2000411127"/>
                  </a:ext>
                </a:extLst>
              </a:tr>
              <a:tr h="370840">
                <a:tc>
                  <a:txBody>
                    <a:bodyPr/>
                    <a:lstStyle/>
                    <a:p>
                      <a:r>
                        <a:rPr lang="en-GB" b="1" noProof="0"/>
                        <a:t>Multi-steps calls</a:t>
                      </a:r>
                    </a:p>
                  </a:txBody>
                  <a:tcPr/>
                </a:tc>
                <a:tc>
                  <a:txBody>
                    <a:bodyPr/>
                    <a:lstStyle/>
                    <a:p>
                      <a:pPr marL="285750" indent="-285750">
                        <a:buFontTx/>
                        <a:buChar char="-"/>
                      </a:pPr>
                      <a:r>
                        <a:rPr lang="en-GB" noProof="0"/>
                        <a:t>Single submission of full proposal</a:t>
                      </a:r>
                    </a:p>
                    <a:p>
                      <a:pPr marL="285750" indent="-285750">
                        <a:buFontTx/>
                        <a:buChar char="-"/>
                      </a:pPr>
                      <a:r>
                        <a:rPr lang="en-GB" noProof="0"/>
                        <a:t>Evaluation carried out in steps. For instances:</a:t>
                      </a:r>
                    </a:p>
                    <a:p>
                      <a:pPr marL="742950" lvl="1" indent="-285750">
                        <a:buFontTx/>
                        <a:buChar char="-"/>
                      </a:pPr>
                      <a:r>
                        <a:rPr lang="en-GB" noProof="0"/>
                        <a:t>Step 1: evaluation of excellence, only above threshold pass to next step. Proposals rejected at this step receive feedback only on criterion 1. </a:t>
                      </a:r>
                    </a:p>
                    <a:p>
                      <a:pPr marL="742950" lvl="1" indent="-285750">
                        <a:buFontTx/>
                        <a:buChar char="-"/>
                      </a:pPr>
                      <a:r>
                        <a:rPr lang="en-GB" noProof="0"/>
                        <a:t>Step 2: evaluation of impact and quality of implementation. </a:t>
                      </a:r>
                    </a:p>
                    <a:p>
                      <a:pPr marL="285750" lvl="0" indent="-285750">
                        <a:buFontTx/>
                        <a:buChar char="-"/>
                      </a:pPr>
                      <a:r>
                        <a:rPr lang="en-GB" noProof="0"/>
                        <a:t>Other examples: when the evaluation includes hearings or interviews. </a:t>
                      </a:r>
                    </a:p>
                  </a:txBody>
                  <a:tcPr/>
                </a:tc>
                <a:extLst>
                  <a:ext uri="{0D108BD9-81ED-4DB2-BD59-A6C34878D82A}">
                    <a16:rowId xmlns:a16="http://schemas.microsoft.com/office/drawing/2014/main" val="798491381"/>
                  </a:ext>
                </a:extLst>
              </a:tr>
              <a:tr h="370840">
                <a:tc>
                  <a:txBody>
                    <a:bodyPr/>
                    <a:lstStyle/>
                    <a:p>
                      <a:r>
                        <a:rPr lang="en-US" b="1" noProof="0"/>
                        <a:t>Calls with multiple cut-off dates</a:t>
                      </a:r>
                      <a:endParaRPr lang="en-GB" b="1" noProof="0"/>
                    </a:p>
                  </a:txBody>
                  <a:tcPr/>
                </a:tc>
                <a:tc>
                  <a:txBody>
                    <a:bodyPr/>
                    <a:lstStyle/>
                    <a:p>
                      <a:pPr marL="285750" indent="-285750">
                        <a:buFontTx/>
                        <a:buChar char="-"/>
                      </a:pPr>
                      <a:r>
                        <a:rPr lang="en-US" noProof="0"/>
                        <a:t>Continuously open calls (e.g. Horizon EIC accelerator calls) with a final closure date and several intermediate cut-off dates that trigger evaluation.</a:t>
                      </a:r>
                    </a:p>
                  </a:txBody>
                  <a:tcPr/>
                </a:tc>
                <a:extLst>
                  <a:ext uri="{0D108BD9-81ED-4DB2-BD59-A6C34878D82A}">
                    <a16:rowId xmlns:a16="http://schemas.microsoft.com/office/drawing/2014/main" val="1398430954"/>
                  </a:ext>
                </a:extLst>
              </a:tr>
            </a:tbl>
          </a:graphicData>
        </a:graphic>
      </p:graphicFrame>
    </p:spTree>
    <p:extLst>
      <p:ext uri="{BB962C8B-B14F-4D97-AF65-F5344CB8AC3E}">
        <p14:creationId xmlns:p14="http://schemas.microsoft.com/office/powerpoint/2010/main" val="17351390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43CDBA-0C8E-44CD-80B1-80AF58C4EC6C}"/>
              </a:ext>
            </a:extLst>
          </p:cNvPr>
          <p:cNvSpPr>
            <a:spLocks noGrp="1"/>
          </p:cNvSpPr>
          <p:nvPr>
            <p:ph type="body" sz="quarter" idx="17"/>
          </p:nvPr>
        </p:nvSpPr>
        <p:spPr>
          <a:xfrm>
            <a:off x="866930" y="1367999"/>
            <a:ext cx="4967813" cy="4588663"/>
          </a:xfrm>
        </p:spPr>
        <p:txBody>
          <a:bodyPr/>
          <a:lstStyle/>
          <a:p>
            <a:pPr marL="285750" indent="-285750">
              <a:spcAft>
                <a:spcPts val="600"/>
              </a:spcAft>
              <a:buClr>
                <a:srgbClr val="931680"/>
              </a:buClr>
              <a:buFont typeface="Arial" panose="020B0604020202020204" pitchFamily="34" charset="0"/>
              <a:buChar char="●"/>
            </a:pPr>
            <a:r>
              <a:rPr lang="en-GB" sz="1800" b="1"/>
              <a:t>Excellence</a:t>
            </a:r>
            <a:r>
              <a:rPr lang="en-GB" sz="1800"/>
              <a:t> </a:t>
            </a:r>
          </a:p>
          <a:p>
            <a:pPr marL="457200" lvl="1" indent="0">
              <a:spcBef>
                <a:spcPts val="0"/>
              </a:spcBef>
              <a:spcAft>
                <a:spcPts val="600"/>
              </a:spcAft>
              <a:buClr>
                <a:srgbClr val="0F5494"/>
              </a:buClr>
              <a:buNone/>
            </a:pPr>
            <a:r>
              <a:rPr lang="en-GB" sz="1400"/>
              <a:t>Proposals must demonstrate high quality in relation to the topics and criteria set out in the calls.</a:t>
            </a:r>
          </a:p>
          <a:p>
            <a:pPr marL="285750" indent="-285750">
              <a:spcBef>
                <a:spcPts val="600"/>
              </a:spcBef>
              <a:spcAft>
                <a:spcPts val="600"/>
              </a:spcAft>
              <a:buClr>
                <a:srgbClr val="931680"/>
              </a:buClr>
              <a:buFont typeface="Arial" panose="020B0604020202020204" pitchFamily="34" charset="0"/>
              <a:buChar char="●"/>
            </a:pPr>
            <a:r>
              <a:rPr lang="en-GB" sz="1800" b="1"/>
              <a:t>Transparency</a:t>
            </a:r>
            <a:r>
              <a:rPr lang="en-GB" sz="1800"/>
              <a:t> </a:t>
            </a:r>
          </a:p>
          <a:p>
            <a:pPr marL="457200" lvl="1" indent="0">
              <a:spcBef>
                <a:spcPts val="0"/>
              </a:spcBef>
              <a:spcAft>
                <a:spcPts val="600"/>
              </a:spcAft>
              <a:buClr>
                <a:srgbClr val="0F5494"/>
              </a:buClr>
              <a:buNone/>
            </a:pPr>
            <a:r>
              <a:rPr lang="en-GB" sz="1400"/>
              <a:t>Funding decisions must be based on clearly described rules and procedures, and applicants should receive adequate feedback on the outcome of the evaluation.</a:t>
            </a:r>
          </a:p>
          <a:p>
            <a:pPr marL="285750" indent="-285750">
              <a:spcBef>
                <a:spcPts val="600"/>
              </a:spcBef>
              <a:spcAft>
                <a:spcPts val="600"/>
              </a:spcAft>
              <a:buClr>
                <a:srgbClr val="931680"/>
              </a:buClr>
              <a:buFont typeface="Arial" panose="020B0604020202020204" pitchFamily="34" charset="0"/>
              <a:buChar char="●"/>
            </a:pPr>
            <a:r>
              <a:rPr lang="en-GB" sz="1800" b="1"/>
              <a:t>Fairness &amp; impartiality </a:t>
            </a:r>
          </a:p>
          <a:p>
            <a:pPr marL="457200" lvl="1" indent="0">
              <a:spcBef>
                <a:spcPts val="0"/>
              </a:spcBef>
              <a:spcAft>
                <a:spcPts val="600"/>
              </a:spcAft>
              <a:buClr>
                <a:srgbClr val="0F5494"/>
              </a:buClr>
              <a:buNone/>
            </a:pPr>
            <a:r>
              <a:rPr lang="en-GB" sz="1400"/>
              <a:t>All proposals submitted in response to a call must be treated equally and evaluated impartially on their merits, irrespective of their origin or the identity of the applicants.</a:t>
            </a:r>
          </a:p>
          <a:p>
            <a:pPr marL="285750" indent="-285750">
              <a:spcBef>
                <a:spcPts val="600"/>
              </a:spcBef>
              <a:spcAft>
                <a:spcPts val="600"/>
              </a:spcAft>
              <a:buClr>
                <a:srgbClr val="931680"/>
              </a:buClr>
              <a:buFont typeface="Arial" panose="020B0604020202020204" pitchFamily="34" charset="0"/>
              <a:buChar char="●"/>
            </a:pPr>
            <a:r>
              <a:rPr lang="en-GB" sz="1800" b="1"/>
              <a:t>Efficiency &amp; speed </a:t>
            </a:r>
          </a:p>
          <a:p>
            <a:pPr marL="457200" lvl="1" indent="0">
              <a:spcBef>
                <a:spcPts val="0"/>
              </a:spcBef>
              <a:spcAft>
                <a:spcPts val="600"/>
              </a:spcAft>
              <a:buClr>
                <a:srgbClr val="0F5494"/>
              </a:buClr>
              <a:buNone/>
            </a:pPr>
            <a:r>
              <a:rPr lang="en-GB" sz="1400"/>
              <a:t>Evaluation, award and grant preparation should be done as quickly as possible without compromising quality or neglecting the rules.</a:t>
            </a:r>
          </a:p>
          <a:p>
            <a:endParaRPr lang="en-IE"/>
          </a:p>
        </p:txBody>
      </p:sp>
      <p:sp>
        <p:nvSpPr>
          <p:cNvPr id="4" name="Title 2">
            <a:extLst>
              <a:ext uri="{FF2B5EF4-FFF2-40B4-BE49-F238E27FC236}">
                <a16:creationId xmlns:a16="http://schemas.microsoft.com/office/drawing/2014/main" id="{450A61F3-200B-424F-B80D-4D83A20B63CF}"/>
              </a:ext>
            </a:extLst>
          </p:cNvPr>
          <p:cNvSpPr txBox="1">
            <a:spLocks/>
          </p:cNvSpPr>
          <p:nvPr/>
        </p:nvSpPr>
        <p:spPr>
          <a:xfrm>
            <a:off x="1765164" y="437704"/>
            <a:ext cx="9617365" cy="473104"/>
          </a:xfrm>
          <a:prstGeom prst="rect">
            <a:avLst/>
          </a:prstGeom>
        </p:spPr>
        <p:txBody>
          <a:bodyPr vert="horz" lIns="91440" tIns="45720" rIns="91440" bIns="0" rtlCol="0" anchor="ctr" anchorCtr="0">
            <a:noAutofit/>
          </a:bodyPr>
          <a:lstStyle>
            <a:lvl1pPr algn="l" defTabSz="914400" rtl="0" eaLnBrk="1" latinLnBrk="0" hangingPunct="1">
              <a:lnSpc>
                <a:spcPct val="90000"/>
              </a:lnSpc>
              <a:spcBef>
                <a:spcPct val="0"/>
              </a:spcBef>
              <a:buNone/>
              <a:defRPr sz="3600" b="1" kern="1200">
                <a:solidFill>
                  <a:schemeClr val="accent2"/>
                </a:solidFill>
                <a:latin typeface="+mj-lt"/>
                <a:ea typeface="+mj-ea"/>
                <a:cs typeface="+mj-cs"/>
              </a:defRPr>
            </a:lvl1pPr>
          </a:lstStyle>
          <a:p>
            <a:r>
              <a:rPr lang="fr-BE" err="1"/>
              <a:t>Guiding</a:t>
            </a:r>
            <a:r>
              <a:rPr lang="fr-BE"/>
              <a:t> </a:t>
            </a:r>
            <a:r>
              <a:rPr lang="fr-BE" err="1"/>
              <a:t>principles</a:t>
            </a:r>
            <a:r>
              <a:rPr lang="fr-BE"/>
              <a:t> in </a:t>
            </a:r>
            <a:r>
              <a:rPr lang="fr-BE" err="1"/>
              <a:t>evaluations</a:t>
            </a:r>
            <a:endParaRPr lang="fr-BE"/>
          </a:p>
        </p:txBody>
      </p:sp>
      <p:grpSp>
        <p:nvGrpSpPr>
          <p:cNvPr id="5" name="Group 4">
            <a:extLst>
              <a:ext uri="{FF2B5EF4-FFF2-40B4-BE49-F238E27FC236}">
                <a16:creationId xmlns:a16="http://schemas.microsoft.com/office/drawing/2014/main" id="{E14829AF-650C-4661-9991-F43690497BBA}"/>
              </a:ext>
            </a:extLst>
          </p:cNvPr>
          <p:cNvGrpSpPr/>
          <p:nvPr/>
        </p:nvGrpSpPr>
        <p:grpSpPr>
          <a:xfrm>
            <a:off x="866930" y="242256"/>
            <a:ext cx="864000" cy="864000"/>
            <a:chOff x="6673743" y="2690721"/>
            <a:chExt cx="864000" cy="864000"/>
          </a:xfrm>
        </p:grpSpPr>
        <p:sp>
          <p:nvSpPr>
            <p:cNvPr id="6" name="Oval 5">
              <a:extLst>
                <a:ext uri="{FF2B5EF4-FFF2-40B4-BE49-F238E27FC236}">
                  <a16:creationId xmlns:a16="http://schemas.microsoft.com/office/drawing/2014/main" id="{94494264-4013-45EF-A12C-F8B214AAAF8C}"/>
                </a:ext>
              </a:extLst>
            </p:cNvPr>
            <p:cNvSpPr/>
            <p:nvPr/>
          </p:nvSpPr>
          <p:spPr>
            <a:xfrm>
              <a:off x="6673743" y="2690721"/>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E72BF8C8-5401-47D3-818F-7940D955C7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7978" y="2726480"/>
              <a:ext cx="795530" cy="792482"/>
            </a:xfrm>
            <a:prstGeom prst="rect">
              <a:avLst/>
            </a:prstGeom>
          </p:spPr>
        </p:pic>
      </p:grpSp>
      <p:sp>
        <p:nvSpPr>
          <p:cNvPr id="8" name="Text Placeholder 1">
            <a:extLst>
              <a:ext uri="{FF2B5EF4-FFF2-40B4-BE49-F238E27FC236}">
                <a16:creationId xmlns:a16="http://schemas.microsoft.com/office/drawing/2014/main" id="{C7CC1ADF-1373-404A-A4B9-0710D337716B}"/>
              </a:ext>
            </a:extLst>
          </p:cNvPr>
          <p:cNvSpPr txBox="1">
            <a:spLocks/>
          </p:cNvSpPr>
          <p:nvPr/>
        </p:nvSpPr>
        <p:spPr>
          <a:xfrm>
            <a:off x="6288015" y="1364400"/>
            <a:ext cx="4967813" cy="410341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0"/>
              </a:spcBef>
              <a:spcAft>
                <a:spcPts val="1800"/>
              </a:spcAft>
              <a:buClr>
                <a:schemeClr val="tx2"/>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Aft>
                <a:spcPts val="600"/>
              </a:spcAft>
              <a:buClr>
                <a:srgbClr val="931680"/>
              </a:buClr>
              <a:buFont typeface="Arial" panose="020B0604020202020204" pitchFamily="34" charset="0"/>
              <a:buChar char="●"/>
            </a:pPr>
            <a:r>
              <a:rPr lang="en-GB" sz="1800" b="1"/>
              <a:t>Ethics &amp; security </a:t>
            </a:r>
          </a:p>
          <a:p>
            <a:pPr marL="457200" lvl="1" indent="0">
              <a:spcBef>
                <a:spcPts val="0"/>
              </a:spcBef>
              <a:spcAft>
                <a:spcPts val="600"/>
              </a:spcAft>
              <a:buClr>
                <a:srgbClr val="0F5494"/>
              </a:buClr>
              <a:buNone/>
            </a:pPr>
            <a:r>
              <a:rPr lang="en-GB" sz="1400"/>
              <a:t>The Commission/Agency must ensure that the research and innovation activities will be carried out in compliance with fundamental ethical principles and the applicable rules on ethics and security. </a:t>
            </a:r>
          </a:p>
          <a:p>
            <a:pPr marL="285750" indent="-285750">
              <a:spcBef>
                <a:spcPts val="600"/>
              </a:spcBef>
              <a:spcAft>
                <a:spcPts val="600"/>
              </a:spcAft>
              <a:buClr>
                <a:srgbClr val="931680"/>
              </a:buClr>
              <a:buFont typeface="Arial" panose="020B0604020202020204" pitchFamily="34" charset="0"/>
              <a:buChar char="●"/>
            </a:pPr>
            <a:r>
              <a:rPr lang="en-GB" sz="1800" b="1"/>
              <a:t>Confidentiality</a:t>
            </a:r>
            <a:r>
              <a:rPr lang="en-GB" sz="1800"/>
              <a:t> </a:t>
            </a:r>
          </a:p>
          <a:p>
            <a:pPr marL="457200" lvl="1" indent="0">
              <a:spcBef>
                <a:spcPts val="0"/>
              </a:spcBef>
              <a:spcAft>
                <a:spcPts val="600"/>
              </a:spcAft>
              <a:buClr>
                <a:srgbClr val="0F5494"/>
              </a:buClr>
              <a:buNone/>
            </a:pPr>
            <a:r>
              <a:rPr lang="en-GB" sz="1400"/>
              <a:t>Proposals (as well as any related information, data, and documents) must be treated confidentially; experts are bound by an obligation of confidentiality.</a:t>
            </a:r>
          </a:p>
          <a:p>
            <a:pPr marL="285750" indent="-285750">
              <a:spcBef>
                <a:spcPts val="600"/>
              </a:spcBef>
              <a:spcAft>
                <a:spcPts val="600"/>
              </a:spcAft>
              <a:buClr>
                <a:srgbClr val="931680"/>
              </a:buClr>
              <a:buFont typeface="Arial" panose="020B0604020202020204" pitchFamily="34" charset="0"/>
              <a:buChar char="●"/>
            </a:pPr>
            <a:r>
              <a:rPr lang="en-GB" sz="1800" b="1"/>
              <a:t>Data protection </a:t>
            </a:r>
          </a:p>
          <a:p>
            <a:pPr marL="457200" lvl="1" indent="0">
              <a:spcBef>
                <a:spcPts val="0"/>
              </a:spcBef>
              <a:spcAft>
                <a:spcPts val="600"/>
              </a:spcAft>
              <a:buClr>
                <a:srgbClr val="0F5494"/>
              </a:buClr>
              <a:buNone/>
            </a:pPr>
            <a:r>
              <a:rPr lang="en-GB" sz="1400"/>
              <a:t>Personal data must be processed under EU Data Protection Regulation.</a:t>
            </a:r>
          </a:p>
          <a:p>
            <a:pPr>
              <a:spcAft>
                <a:spcPts val="600"/>
              </a:spcAft>
              <a:buClr>
                <a:srgbClr val="0F5494"/>
              </a:buClr>
            </a:pPr>
            <a:endParaRPr lang="en-GB" sz="1400"/>
          </a:p>
          <a:p>
            <a:endParaRPr lang="en-IE"/>
          </a:p>
        </p:txBody>
      </p:sp>
    </p:spTree>
    <p:extLst>
      <p:ext uri="{BB962C8B-B14F-4D97-AF65-F5344CB8AC3E}">
        <p14:creationId xmlns:p14="http://schemas.microsoft.com/office/powerpoint/2010/main" val="2456696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C990D4-548B-B127-07D9-92B85C898D97}"/>
              </a:ext>
            </a:extLst>
          </p:cNvPr>
          <p:cNvSpPr>
            <a:spLocks noGrp="1"/>
          </p:cNvSpPr>
          <p:nvPr>
            <p:ph type="body" sz="quarter" idx="17"/>
          </p:nvPr>
        </p:nvSpPr>
        <p:spPr>
          <a:xfrm>
            <a:off x="866930" y="1367999"/>
            <a:ext cx="10486869" cy="5123881"/>
          </a:xfrm>
        </p:spPr>
        <p:txBody>
          <a:bodyPr vert="horz" lIns="91440" tIns="45720" rIns="91440" bIns="45720" rtlCol="0" anchor="t">
            <a:noAutofit/>
          </a:bodyPr>
          <a:lstStyle/>
          <a:p>
            <a:pPr marL="342900" lvl="1" indent="-342900">
              <a:spcAft>
                <a:spcPts val="1200"/>
              </a:spcAft>
              <a:buClr>
                <a:srgbClr val="931680"/>
              </a:buClr>
              <a:buFont typeface="Arial" panose="020B0604020202020204" pitchFamily="34" charset="0"/>
              <a:buChar char="●"/>
            </a:pPr>
            <a:r>
              <a:rPr lang="en-US"/>
              <a:t>Proposals in Horizon Europe are evaluated by </a:t>
            </a:r>
            <a:r>
              <a:rPr lang="en-US" b="1">
                <a:solidFill>
                  <a:schemeClr val="accent2"/>
                </a:solidFill>
              </a:rPr>
              <a:t>independent external experts </a:t>
            </a:r>
            <a:r>
              <a:rPr lang="en-US"/>
              <a:t>against clear criteria that are set out in the Work </a:t>
            </a:r>
            <a:r>
              <a:rPr lang="en-US" err="1"/>
              <a:t>Programme</a:t>
            </a:r>
            <a:r>
              <a:rPr lang="en-US"/>
              <a:t> (with some exceptions for EIC, missions and CSAs).</a:t>
            </a:r>
            <a:endParaRPr lang="en-US">
              <a:cs typeface="Arial"/>
            </a:endParaRPr>
          </a:p>
          <a:p>
            <a:pPr marL="342900" lvl="1" indent="-342900">
              <a:spcAft>
                <a:spcPts val="1200"/>
              </a:spcAft>
              <a:buClr>
                <a:schemeClr val="accent2"/>
              </a:buClr>
              <a:buFont typeface="Arial" panose="020B0604020202020204" pitchFamily="34" charset="0"/>
              <a:buChar char="●"/>
            </a:pPr>
            <a:r>
              <a:rPr lang="en-US"/>
              <a:t>A </a:t>
            </a:r>
            <a:r>
              <a:rPr lang="en-US" b="1">
                <a:solidFill>
                  <a:schemeClr val="accent2"/>
                </a:solidFill>
              </a:rPr>
              <a:t>minimum of three experts </a:t>
            </a:r>
            <a:r>
              <a:rPr lang="en-US"/>
              <a:t>evaluate each proposal (often we call for more than three experts). </a:t>
            </a:r>
            <a:endParaRPr lang="en-US">
              <a:cs typeface="Arial"/>
            </a:endParaRPr>
          </a:p>
          <a:p>
            <a:pPr marL="342900" lvl="1" indent="-342900">
              <a:spcAft>
                <a:spcPts val="1200"/>
              </a:spcAft>
              <a:buClr>
                <a:schemeClr val="accent2"/>
              </a:buClr>
              <a:buFont typeface="Arial" panose="020B0604020202020204" pitchFamily="34" charset="0"/>
              <a:buChar char="●"/>
            </a:pPr>
            <a:r>
              <a:rPr lang="en-US"/>
              <a:t>Individual experts agree in a </a:t>
            </a:r>
            <a:r>
              <a:rPr lang="en-US" b="1">
                <a:solidFill>
                  <a:schemeClr val="accent2"/>
                </a:solidFill>
              </a:rPr>
              <a:t>common opinion </a:t>
            </a:r>
            <a:r>
              <a:rPr lang="en-US"/>
              <a:t>which is the basis of the feedback the participants will receive.</a:t>
            </a:r>
            <a:endParaRPr lang="en-US">
              <a:cs typeface="Arial"/>
            </a:endParaRPr>
          </a:p>
          <a:p>
            <a:pPr marL="342900" lvl="1" indent="-342900">
              <a:spcAft>
                <a:spcPts val="1200"/>
              </a:spcAft>
              <a:buClr>
                <a:schemeClr val="accent2"/>
              </a:buClr>
              <a:buFont typeface="Arial" panose="020B0604020202020204" pitchFamily="34" charset="0"/>
              <a:buChar char="●"/>
            </a:pPr>
            <a:r>
              <a:rPr lang="en-US"/>
              <a:t>The panel of evaluators in a topic agree in the </a:t>
            </a:r>
            <a:r>
              <a:rPr lang="en-US" b="1">
                <a:solidFill>
                  <a:schemeClr val="accent2"/>
                </a:solidFill>
              </a:rPr>
              <a:t>ranking of proposals</a:t>
            </a:r>
            <a:r>
              <a:rPr lang="en-US"/>
              <a:t>. The budget available for the topic will be the basis to decide whether the proposal is:</a:t>
            </a:r>
            <a:endParaRPr lang="en-US">
              <a:cs typeface="Arial"/>
            </a:endParaRPr>
          </a:p>
          <a:p>
            <a:pPr marL="800100" lvl="2" indent="-342900">
              <a:spcBef>
                <a:spcPts val="0"/>
              </a:spcBef>
              <a:spcAft>
                <a:spcPts val="600"/>
              </a:spcAft>
              <a:buClr>
                <a:schemeClr val="accent2"/>
              </a:buClr>
              <a:buFont typeface="Arial" panose="020B0604020202020204" pitchFamily="34" charset="0"/>
              <a:buChar char="●"/>
            </a:pPr>
            <a:r>
              <a:rPr lang="en-US" sz="1600"/>
              <a:t>Retained for funding and invited to start grant agreement preparation</a:t>
            </a:r>
            <a:endParaRPr lang="en-US" sz="1600">
              <a:cs typeface="Arial"/>
            </a:endParaRPr>
          </a:p>
          <a:p>
            <a:pPr marL="800100" lvl="2" indent="-342900">
              <a:spcBef>
                <a:spcPts val="0"/>
              </a:spcBef>
              <a:spcAft>
                <a:spcPts val="600"/>
              </a:spcAft>
              <a:buClr>
                <a:schemeClr val="accent2"/>
              </a:buClr>
              <a:buFont typeface="Arial" panose="020B0604020202020204" pitchFamily="34" charset="0"/>
              <a:buChar char="●"/>
            </a:pPr>
            <a:r>
              <a:rPr lang="en-US" sz="1600"/>
              <a:t>Reserve list</a:t>
            </a:r>
            <a:endParaRPr lang="en-US" sz="1600">
              <a:cs typeface="Arial"/>
            </a:endParaRPr>
          </a:p>
          <a:p>
            <a:pPr marL="800100" lvl="2" indent="-342900">
              <a:spcBef>
                <a:spcPts val="0"/>
              </a:spcBef>
              <a:spcAft>
                <a:spcPts val="600"/>
              </a:spcAft>
              <a:buClr>
                <a:schemeClr val="accent2"/>
              </a:buClr>
              <a:buFont typeface="Arial" panose="020B0604020202020204" pitchFamily="34" charset="0"/>
              <a:buChar char="●"/>
            </a:pPr>
            <a:r>
              <a:rPr lang="en-US" sz="1600"/>
              <a:t>Rejected because low funding available</a:t>
            </a:r>
            <a:endParaRPr lang="en-US" sz="1600">
              <a:cs typeface="Arial"/>
            </a:endParaRPr>
          </a:p>
          <a:p>
            <a:pPr marL="800100" lvl="2" indent="-342900">
              <a:spcBef>
                <a:spcPts val="0"/>
              </a:spcBef>
              <a:spcAft>
                <a:spcPts val="600"/>
              </a:spcAft>
              <a:buClr>
                <a:schemeClr val="accent2"/>
              </a:buClr>
              <a:buFont typeface="Arial" panose="020B0604020202020204" pitchFamily="34" charset="0"/>
              <a:buChar char="●"/>
            </a:pPr>
            <a:r>
              <a:rPr lang="en-US" sz="1600"/>
              <a:t>Rejected because low quality</a:t>
            </a:r>
            <a:endParaRPr lang="en-US" sz="1600">
              <a:cs typeface="Arial"/>
            </a:endParaRPr>
          </a:p>
          <a:p>
            <a:pPr marL="342900" lvl="1" indent="-342900">
              <a:spcAft>
                <a:spcPts val="1200"/>
              </a:spcAft>
              <a:buClr>
                <a:schemeClr val="accent2"/>
              </a:buClr>
              <a:buFont typeface="Arial" panose="020B0604020202020204" pitchFamily="34" charset="0"/>
              <a:buChar char="●"/>
            </a:pPr>
            <a:endParaRPr lang="en-IE"/>
          </a:p>
        </p:txBody>
      </p:sp>
      <p:sp>
        <p:nvSpPr>
          <p:cNvPr id="3" name="Title 2">
            <a:extLst>
              <a:ext uri="{FF2B5EF4-FFF2-40B4-BE49-F238E27FC236}">
                <a16:creationId xmlns:a16="http://schemas.microsoft.com/office/drawing/2014/main" id="{674E856D-0B5C-5703-8A0B-4490B6516C69}"/>
              </a:ext>
            </a:extLst>
          </p:cNvPr>
          <p:cNvSpPr>
            <a:spLocks noGrp="1"/>
          </p:cNvSpPr>
          <p:nvPr>
            <p:ph type="title"/>
          </p:nvPr>
        </p:nvSpPr>
        <p:spPr>
          <a:xfrm>
            <a:off x="1730930" y="468000"/>
            <a:ext cx="9622870" cy="473104"/>
          </a:xfrm>
        </p:spPr>
        <p:txBody>
          <a:bodyPr/>
          <a:lstStyle/>
          <a:p>
            <a:r>
              <a:rPr lang="fr-BE" err="1"/>
              <a:t>Evaluation</a:t>
            </a:r>
            <a:r>
              <a:rPr lang="fr-BE"/>
              <a:t> process in HE</a:t>
            </a:r>
            <a:endParaRPr lang="en-IE"/>
          </a:p>
        </p:txBody>
      </p:sp>
      <p:grpSp>
        <p:nvGrpSpPr>
          <p:cNvPr id="7" name="Group 6">
            <a:extLst>
              <a:ext uri="{FF2B5EF4-FFF2-40B4-BE49-F238E27FC236}">
                <a16:creationId xmlns:a16="http://schemas.microsoft.com/office/drawing/2014/main" id="{0035159F-CFA1-4A68-40DC-AA71D9C8AA89}"/>
              </a:ext>
            </a:extLst>
          </p:cNvPr>
          <p:cNvGrpSpPr/>
          <p:nvPr/>
        </p:nvGrpSpPr>
        <p:grpSpPr>
          <a:xfrm>
            <a:off x="866930" y="272552"/>
            <a:ext cx="864000" cy="864000"/>
            <a:chOff x="3277401" y="1558376"/>
            <a:chExt cx="864000" cy="864000"/>
          </a:xfrm>
        </p:grpSpPr>
        <p:sp>
          <p:nvSpPr>
            <p:cNvPr id="8" name="Oval 7">
              <a:extLst>
                <a:ext uri="{FF2B5EF4-FFF2-40B4-BE49-F238E27FC236}">
                  <a16:creationId xmlns:a16="http://schemas.microsoft.com/office/drawing/2014/main" id="{17BE944F-5941-6B58-80A5-2809CB7D5A7D}"/>
                </a:ext>
              </a:extLst>
            </p:cNvPr>
            <p:cNvSpPr/>
            <p:nvPr/>
          </p:nvSpPr>
          <p:spPr>
            <a:xfrm>
              <a:off x="3277401" y="1558376"/>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94300F26-72EE-5051-9E04-CAFDD453CF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1636" y="1586530"/>
              <a:ext cx="795530" cy="795530"/>
            </a:xfrm>
            <a:prstGeom prst="rect">
              <a:avLst/>
            </a:prstGeom>
          </p:spPr>
        </p:pic>
      </p:grpSp>
    </p:spTree>
    <p:extLst>
      <p:ext uri="{BB962C8B-B14F-4D97-AF65-F5344CB8AC3E}">
        <p14:creationId xmlns:p14="http://schemas.microsoft.com/office/powerpoint/2010/main" val="36390278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C990D4-548B-B127-07D9-92B85C898D97}"/>
              </a:ext>
            </a:extLst>
          </p:cNvPr>
          <p:cNvSpPr>
            <a:spLocks noGrp="1"/>
          </p:cNvSpPr>
          <p:nvPr>
            <p:ph type="body" sz="quarter" idx="17"/>
          </p:nvPr>
        </p:nvSpPr>
        <p:spPr>
          <a:xfrm>
            <a:off x="866930" y="1367999"/>
            <a:ext cx="10486869" cy="5123881"/>
          </a:xfrm>
        </p:spPr>
        <p:txBody>
          <a:bodyPr/>
          <a:lstStyle/>
          <a:p>
            <a:pPr marL="342900" lvl="1" indent="-342900">
              <a:spcAft>
                <a:spcPts val="1200"/>
              </a:spcAft>
              <a:buClr>
                <a:srgbClr val="931680"/>
              </a:buClr>
              <a:buFont typeface="Arial" panose="020B0604020202020204" pitchFamily="34" charset="0"/>
              <a:buChar char="●"/>
            </a:pPr>
            <a:r>
              <a:rPr lang="en-US"/>
              <a:t>All HE evaluations (with a few exceptions because disproportionate) are observed by one or more </a:t>
            </a:r>
            <a:r>
              <a:rPr lang="en-US" b="1">
                <a:solidFill>
                  <a:schemeClr val="accent2"/>
                </a:solidFill>
              </a:rPr>
              <a:t>independent experts</a:t>
            </a:r>
            <a:r>
              <a:rPr lang="en-US"/>
              <a:t>. </a:t>
            </a:r>
          </a:p>
          <a:p>
            <a:pPr marL="342900" lvl="1" indent="-342900">
              <a:spcAft>
                <a:spcPts val="1200"/>
              </a:spcAft>
              <a:buClr>
                <a:srgbClr val="931680"/>
              </a:buClr>
              <a:buFont typeface="Arial" panose="020B0604020202020204" pitchFamily="34" charset="0"/>
              <a:buChar char="●"/>
            </a:pPr>
            <a:r>
              <a:rPr lang="en-US"/>
              <a:t>The observers follow the whole evaluation, from the briefing of the evaluators to the panel review and have access to all documents. Their role is: </a:t>
            </a:r>
          </a:p>
          <a:p>
            <a:pPr marL="800100" lvl="2" indent="-342900">
              <a:spcAft>
                <a:spcPts val="1200"/>
              </a:spcAft>
              <a:buClr>
                <a:srgbClr val="931680"/>
              </a:buClr>
              <a:buFont typeface="Arial" panose="020B0604020202020204" pitchFamily="34" charset="0"/>
              <a:buChar char="●"/>
            </a:pPr>
            <a:r>
              <a:rPr lang="en-US"/>
              <a:t>to check the functioning and execution of the overall process </a:t>
            </a:r>
          </a:p>
          <a:p>
            <a:pPr marL="800100" lvl="2" indent="-342900">
              <a:spcAft>
                <a:spcPts val="1200"/>
              </a:spcAft>
              <a:buClr>
                <a:srgbClr val="931680"/>
              </a:buClr>
              <a:buFont typeface="Arial" panose="020B0604020202020204" pitchFamily="34" charset="0"/>
              <a:buChar char="●"/>
            </a:pPr>
            <a:r>
              <a:rPr lang="en-US"/>
              <a:t>to verify compliance with the procedures</a:t>
            </a:r>
          </a:p>
          <a:p>
            <a:pPr marL="800100" lvl="2" indent="-342900">
              <a:spcAft>
                <a:spcPts val="1200"/>
              </a:spcAft>
              <a:buClr>
                <a:srgbClr val="931680"/>
              </a:buClr>
              <a:buFont typeface="Arial" panose="020B0604020202020204" pitchFamily="34" charset="0"/>
              <a:buChar char="●"/>
            </a:pPr>
            <a:r>
              <a:rPr lang="en-US"/>
              <a:t>to advise on the conduct and fairness of the evaluation sessions, how the evaluators apply the criteria, and how the procedures could be improved </a:t>
            </a:r>
          </a:p>
          <a:p>
            <a:pPr marL="800100" lvl="2" indent="-342900">
              <a:spcAft>
                <a:spcPts val="1200"/>
              </a:spcAft>
              <a:buClr>
                <a:srgbClr val="931680"/>
              </a:buClr>
              <a:buFont typeface="Arial" panose="020B0604020202020204" pitchFamily="34" charset="0"/>
              <a:buChar char="●"/>
            </a:pPr>
            <a:r>
              <a:rPr lang="en-US"/>
              <a:t>to liaise with the staff members involved in the evaluation sessions and − if necessary, suggesting possible corrections that could be put into practice immediately (or for future evaluations).</a:t>
            </a:r>
          </a:p>
          <a:p>
            <a:pPr marL="342900" lvl="1" indent="-342900">
              <a:spcAft>
                <a:spcPts val="1200"/>
              </a:spcAft>
              <a:buClr>
                <a:srgbClr val="931680"/>
              </a:buClr>
              <a:buFont typeface="Arial" panose="020B0604020202020204" pitchFamily="34" charset="0"/>
              <a:buChar char="●"/>
            </a:pPr>
            <a:endParaRPr lang="en-US"/>
          </a:p>
          <a:p>
            <a:pPr marL="342900" lvl="1" indent="-342900">
              <a:spcAft>
                <a:spcPts val="1200"/>
              </a:spcAft>
              <a:buClr>
                <a:schemeClr val="accent2"/>
              </a:buClr>
              <a:buFont typeface="Arial" panose="020B0604020202020204" pitchFamily="34" charset="0"/>
              <a:buChar char="●"/>
            </a:pPr>
            <a:endParaRPr lang="en-IE"/>
          </a:p>
        </p:txBody>
      </p:sp>
      <p:sp>
        <p:nvSpPr>
          <p:cNvPr id="3" name="Title 2">
            <a:extLst>
              <a:ext uri="{FF2B5EF4-FFF2-40B4-BE49-F238E27FC236}">
                <a16:creationId xmlns:a16="http://schemas.microsoft.com/office/drawing/2014/main" id="{674E856D-0B5C-5703-8A0B-4490B6516C69}"/>
              </a:ext>
            </a:extLst>
          </p:cNvPr>
          <p:cNvSpPr>
            <a:spLocks noGrp="1"/>
          </p:cNvSpPr>
          <p:nvPr>
            <p:ph type="title"/>
          </p:nvPr>
        </p:nvSpPr>
        <p:spPr>
          <a:xfrm>
            <a:off x="1696694" y="468000"/>
            <a:ext cx="9657105" cy="473104"/>
          </a:xfrm>
        </p:spPr>
        <p:txBody>
          <a:bodyPr/>
          <a:lstStyle/>
          <a:p>
            <a:r>
              <a:rPr lang="en-GB"/>
              <a:t>Observers in the evaluation process in HE</a:t>
            </a:r>
          </a:p>
        </p:txBody>
      </p:sp>
      <p:grpSp>
        <p:nvGrpSpPr>
          <p:cNvPr id="7" name="Group 6">
            <a:extLst>
              <a:ext uri="{FF2B5EF4-FFF2-40B4-BE49-F238E27FC236}">
                <a16:creationId xmlns:a16="http://schemas.microsoft.com/office/drawing/2014/main" id="{C471BB91-1103-44F3-0B20-968FE35820F1}"/>
              </a:ext>
            </a:extLst>
          </p:cNvPr>
          <p:cNvGrpSpPr/>
          <p:nvPr/>
        </p:nvGrpSpPr>
        <p:grpSpPr>
          <a:xfrm>
            <a:off x="866930" y="272552"/>
            <a:ext cx="864000" cy="864000"/>
            <a:chOff x="2201123" y="4815482"/>
            <a:chExt cx="864000" cy="864000"/>
          </a:xfrm>
        </p:grpSpPr>
        <p:sp>
          <p:nvSpPr>
            <p:cNvPr id="8" name="Oval 7">
              <a:extLst>
                <a:ext uri="{FF2B5EF4-FFF2-40B4-BE49-F238E27FC236}">
                  <a16:creationId xmlns:a16="http://schemas.microsoft.com/office/drawing/2014/main" id="{E8F96BD5-8F51-3891-D8FC-F996A0483224}"/>
                </a:ext>
              </a:extLst>
            </p:cNvPr>
            <p:cNvSpPr/>
            <p:nvPr/>
          </p:nvSpPr>
          <p:spPr>
            <a:xfrm>
              <a:off x="2201123" y="4815482"/>
              <a:ext cx="864000" cy="86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13D788A7-83B5-9B0E-23ED-7758D9C892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35358" y="4849717"/>
              <a:ext cx="795530" cy="795530"/>
            </a:xfrm>
            <a:prstGeom prst="rect">
              <a:avLst/>
            </a:prstGeom>
          </p:spPr>
        </p:pic>
      </p:grpSp>
    </p:spTree>
    <p:extLst>
      <p:ext uri="{BB962C8B-B14F-4D97-AF65-F5344CB8AC3E}">
        <p14:creationId xmlns:p14="http://schemas.microsoft.com/office/powerpoint/2010/main" val="9293281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838200" y="2377143"/>
            <a:ext cx="10863020" cy="813330"/>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p:cNvSpPr txBox="1">
            <a:spLocks/>
          </p:cNvSpPr>
          <p:nvPr/>
        </p:nvSpPr>
        <p:spPr>
          <a:xfrm>
            <a:off x="838200" y="3955792"/>
            <a:ext cx="2520000" cy="2009580"/>
          </a:xfrm>
          <a:prstGeom prst="rect">
            <a:avLst/>
          </a:prstGeom>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spcBef>
                <a:spcPts val="600"/>
              </a:spcBef>
              <a:spcAft>
                <a:spcPts val="600"/>
              </a:spcAft>
              <a:buClr>
                <a:srgbClr val="FBC400"/>
              </a:buClr>
              <a:defRPr/>
            </a:pPr>
            <a:r>
              <a:rPr lang="en-US" sz="1400" b="0">
                <a:solidFill>
                  <a:srgbClr val="878685">
                    <a:lumMod val="50000"/>
                  </a:srgbClr>
                </a:solidFill>
              </a:rPr>
              <a:t>Experts assess proposals </a:t>
            </a:r>
            <a:r>
              <a:rPr lang="en-US" sz="1400">
                <a:solidFill>
                  <a:schemeClr val="accent2"/>
                </a:solidFill>
              </a:rPr>
              <a:t>individually</a:t>
            </a:r>
            <a:r>
              <a:rPr lang="en-US" sz="1400" b="0">
                <a:solidFill>
                  <a:srgbClr val="878685">
                    <a:lumMod val="50000"/>
                  </a:srgbClr>
                </a:solidFill>
              </a:rPr>
              <a:t>. Minimum of three experts per proposal (but often more than three). </a:t>
            </a:r>
          </a:p>
        </p:txBody>
      </p:sp>
      <p:sp>
        <p:nvSpPr>
          <p:cNvPr id="13" name="Text Placeholder 2"/>
          <p:cNvSpPr txBox="1">
            <a:spLocks/>
          </p:cNvSpPr>
          <p:nvPr/>
        </p:nvSpPr>
        <p:spPr>
          <a:xfrm>
            <a:off x="3503400" y="3955791"/>
            <a:ext cx="2520000" cy="2336521"/>
          </a:xfrm>
          <a:prstGeom prst="rect">
            <a:avLst/>
          </a:prstGeom>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GB" sz="1400" b="0" spc="-50">
                <a:solidFill>
                  <a:schemeClr val="tx1"/>
                </a:solidFill>
              </a:rPr>
              <a:t>All individual experts discuss together </a:t>
            </a:r>
            <a:r>
              <a:rPr lang="en-US" sz="1400" b="0" spc="-50">
                <a:solidFill>
                  <a:schemeClr val="tx1"/>
                </a:solidFill>
              </a:rPr>
              <a:t>to agree on a </a:t>
            </a:r>
            <a:r>
              <a:rPr lang="en-US" sz="1400">
                <a:solidFill>
                  <a:schemeClr val="accent2"/>
                </a:solidFill>
              </a:rPr>
              <a:t>common position</a:t>
            </a:r>
            <a:r>
              <a:rPr lang="en-US" sz="1400" b="0" spc="-50">
                <a:solidFill>
                  <a:schemeClr val="tx1"/>
                </a:solidFill>
              </a:rPr>
              <a:t>, including comments and scores for each proposal. </a:t>
            </a:r>
            <a:endParaRPr lang="en-GB" sz="1400" b="0" spc="-50">
              <a:solidFill>
                <a:schemeClr val="tx1"/>
              </a:solidFill>
            </a:endParaRPr>
          </a:p>
        </p:txBody>
      </p:sp>
      <p:sp>
        <p:nvSpPr>
          <p:cNvPr id="15" name="Text Placeholder 2"/>
          <p:cNvSpPr txBox="1">
            <a:spLocks/>
          </p:cNvSpPr>
          <p:nvPr/>
        </p:nvSpPr>
        <p:spPr>
          <a:xfrm>
            <a:off x="6168600" y="3955791"/>
            <a:ext cx="2520000" cy="2765049"/>
          </a:xfrm>
          <a:prstGeom prst="rect">
            <a:avLst/>
          </a:prstGeom>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spcAft>
                <a:spcPts val="600"/>
              </a:spcAft>
              <a:defRPr/>
            </a:pPr>
            <a:r>
              <a:rPr lang="en-US" sz="1400" b="0">
                <a:solidFill>
                  <a:schemeClr val="tx1"/>
                </a:solidFill>
              </a:rPr>
              <a:t>The panel of experts reach an </a:t>
            </a:r>
            <a:r>
              <a:rPr lang="en-US" sz="1400">
                <a:solidFill>
                  <a:schemeClr val="accent2"/>
                </a:solidFill>
              </a:rPr>
              <a:t>agreement</a:t>
            </a:r>
            <a:r>
              <a:rPr lang="en-US" sz="1400" b="0">
                <a:solidFill>
                  <a:schemeClr val="tx1"/>
                </a:solidFill>
              </a:rPr>
              <a:t> on the scores and comments for all proposals within a call, checking </a:t>
            </a:r>
            <a:r>
              <a:rPr lang="en-US" sz="1400">
                <a:solidFill>
                  <a:schemeClr val="accent2"/>
                </a:solidFill>
              </a:rPr>
              <a:t>consistency across the evaluations</a:t>
            </a:r>
            <a:r>
              <a:rPr lang="en-US" sz="1400" b="0">
                <a:solidFill>
                  <a:schemeClr val="tx1"/>
                </a:solidFill>
              </a:rPr>
              <a:t>.</a:t>
            </a:r>
          </a:p>
          <a:p>
            <a:pPr>
              <a:spcBef>
                <a:spcPts val="600"/>
              </a:spcBef>
              <a:spcAft>
                <a:spcPts val="600"/>
              </a:spcAft>
              <a:defRPr/>
            </a:pPr>
            <a:r>
              <a:rPr lang="en-US" sz="1400" b="0">
                <a:solidFill>
                  <a:schemeClr val="tx1"/>
                </a:solidFill>
              </a:rPr>
              <a:t>if necessary, resolve cases where evaluators were unable to agree.</a:t>
            </a:r>
          </a:p>
          <a:p>
            <a:pPr>
              <a:spcBef>
                <a:spcPts val="600"/>
              </a:spcBef>
              <a:spcAft>
                <a:spcPts val="600"/>
              </a:spcAft>
              <a:defRPr/>
            </a:pPr>
            <a:r>
              <a:rPr lang="en-US" sz="1400" b="0">
                <a:solidFill>
                  <a:schemeClr val="tx1"/>
                </a:solidFill>
              </a:rPr>
              <a:t>Rank the proposals with the same score</a:t>
            </a:r>
            <a:endParaRPr lang="en-GB" sz="1400" b="0">
              <a:solidFill>
                <a:schemeClr val="tx1"/>
              </a:solidFill>
            </a:endParaRPr>
          </a:p>
        </p:txBody>
      </p:sp>
      <p:sp>
        <p:nvSpPr>
          <p:cNvPr id="20" name="Oval 19"/>
          <p:cNvSpPr/>
          <p:nvPr/>
        </p:nvSpPr>
        <p:spPr>
          <a:xfrm>
            <a:off x="1228068" y="1791716"/>
            <a:ext cx="2073600" cy="2073600"/>
          </a:xfrm>
          <a:prstGeom prst="ellipse">
            <a:avLst/>
          </a:prstGeom>
          <a:solidFill>
            <a:schemeClr val="accent4"/>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b="1"/>
              <a:t>Individual evaluation</a:t>
            </a:r>
          </a:p>
        </p:txBody>
      </p:sp>
      <p:sp>
        <p:nvSpPr>
          <p:cNvPr id="22" name="Oval 21"/>
          <p:cNvSpPr/>
          <p:nvPr/>
        </p:nvSpPr>
        <p:spPr>
          <a:xfrm>
            <a:off x="3814908" y="1791715"/>
            <a:ext cx="2072140" cy="2073600"/>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b="1"/>
              <a:t>Consensus group</a:t>
            </a:r>
          </a:p>
        </p:txBody>
      </p:sp>
      <p:sp>
        <p:nvSpPr>
          <p:cNvPr id="23" name="Oval 22"/>
          <p:cNvSpPr/>
          <p:nvPr/>
        </p:nvSpPr>
        <p:spPr>
          <a:xfrm>
            <a:off x="6545878" y="1791715"/>
            <a:ext cx="2073600" cy="2073600"/>
          </a:xfrm>
          <a:prstGeom prst="ellipse">
            <a:avLst/>
          </a:prstGeom>
          <a:solidFill>
            <a:schemeClr val="accent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b="1"/>
              <a:t>Panel review</a:t>
            </a:r>
          </a:p>
        </p:txBody>
      </p:sp>
      <p:sp>
        <p:nvSpPr>
          <p:cNvPr id="24" name="Oval 23"/>
          <p:cNvSpPr/>
          <p:nvPr/>
        </p:nvSpPr>
        <p:spPr>
          <a:xfrm>
            <a:off x="9051351" y="1791715"/>
            <a:ext cx="2073600" cy="2073600"/>
          </a:xfrm>
          <a:prstGeom prst="ellipse">
            <a:avLst/>
          </a:prstGeom>
          <a:solidFill>
            <a:schemeClr val="tx2"/>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b="1"/>
              <a:t>Finalisation</a:t>
            </a:r>
          </a:p>
        </p:txBody>
      </p:sp>
      <p:sp>
        <p:nvSpPr>
          <p:cNvPr id="25" name="Text Placeholder 2"/>
          <p:cNvSpPr txBox="1">
            <a:spLocks/>
          </p:cNvSpPr>
          <p:nvPr/>
        </p:nvSpPr>
        <p:spPr>
          <a:xfrm>
            <a:off x="8833801" y="3955791"/>
            <a:ext cx="2520000" cy="2336521"/>
          </a:xfrm>
          <a:prstGeom prst="rect">
            <a:avLst/>
          </a:prstGeom>
        </p:spPr>
        <p:txBody>
          <a:bodyPr vert="horz" lIns="9000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spcBef>
                <a:spcPts val="1800"/>
              </a:spcBef>
              <a:spcAft>
                <a:spcPts val="1200"/>
              </a:spcAft>
              <a:defRPr/>
            </a:pPr>
            <a:r>
              <a:rPr lang="en-US" sz="1400" b="0">
                <a:solidFill>
                  <a:schemeClr val="tx1"/>
                </a:solidFill>
              </a:rPr>
              <a:t>The Commission/Agency reviews the results of the experts’ evaluation and puts together the </a:t>
            </a:r>
            <a:r>
              <a:rPr lang="en-US" sz="1400">
                <a:solidFill>
                  <a:schemeClr val="accent2"/>
                </a:solidFill>
              </a:rPr>
              <a:t>final ranking list</a:t>
            </a:r>
            <a:r>
              <a:rPr lang="en-US" sz="1400" b="0">
                <a:solidFill>
                  <a:schemeClr val="tx1"/>
                </a:solidFill>
              </a:rPr>
              <a:t>.</a:t>
            </a:r>
            <a:endParaRPr lang="en-GB" sz="1400" b="0">
              <a:solidFill>
                <a:schemeClr val="tx1"/>
              </a:solidFill>
            </a:endParaRPr>
          </a:p>
        </p:txBody>
      </p:sp>
      <p:cxnSp>
        <p:nvCxnSpPr>
          <p:cNvPr id="12" name="Straight Connector 11"/>
          <p:cNvCxnSpPr/>
          <p:nvPr/>
        </p:nvCxnSpPr>
        <p:spPr>
          <a:xfrm>
            <a:off x="3426903" y="4005666"/>
            <a:ext cx="0" cy="187200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105443" y="4005666"/>
            <a:ext cx="0" cy="187200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778523" y="4005666"/>
            <a:ext cx="0" cy="1872000"/>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0" name="Title 1"/>
          <p:cNvSpPr>
            <a:spLocks noGrp="1"/>
          </p:cNvSpPr>
          <p:nvPr>
            <p:ph type="title"/>
          </p:nvPr>
        </p:nvSpPr>
        <p:spPr>
          <a:xfrm>
            <a:off x="1737958" y="482860"/>
            <a:ext cx="9615841" cy="564543"/>
          </a:xfrm>
        </p:spPr>
        <p:txBody>
          <a:bodyPr/>
          <a:lstStyle/>
          <a:p>
            <a:r>
              <a:rPr lang="en-GB" sz="3600"/>
              <a:t>Standard evaluation process</a:t>
            </a:r>
          </a:p>
        </p:txBody>
      </p:sp>
      <p:grpSp>
        <p:nvGrpSpPr>
          <p:cNvPr id="31" name="Group 30"/>
          <p:cNvGrpSpPr/>
          <p:nvPr/>
        </p:nvGrpSpPr>
        <p:grpSpPr>
          <a:xfrm>
            <a:off x="838200" y="333131"/>
            <a:ext cx="864000" cy="864000"/>
            <a:chOff x="1069009" y="3735593"/>
            <a:chExt cx="864000" cy="864000"/>
          </a:xfrm>
        </p:grpSpPr>
        <p:sp>
          <p:nvSpPr>
            <p:cNvPr id="32" name="Oval 31"/>
            <p:cNvSpPr/>
            <p:nvPr/>
          </p:nvSpPr>
          <p:spPr>
            <a:xfrm>
              <a:off x="1069009" y="3735593"/>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Picture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4768" y="3769828"/>
              <a:ext cx="792482" cy="795530"/>
            </a:xfrm>
            <a:prstGeom prst="rect">
              <a:avLst/>
            </a:prstGeom>
          </p:spPr>
        </p:pic>
      </p:grpSp>
      <p:sp>
        <p:nvSpPr>
          <p:cNvPr id="34" name="Text Placeholder 2"/>
          <p:cNvSpPr txBox="1">
            <a:spLocks/>
          </p:cNvSpPr>
          <p:nvPr/>
        </p:nvSpPr>
        <p:spPr>
          <a:xfrm>
            <a:off x="649224" y="1460289"/>
            <a:ext cx="11183112" cy="5260551"/>
          </a:xfrm>
          <a:prstGeom prst="rect">
            <a:avLst/>
          </a:prstGeom>
          <a:ln w="28575">
            <a:solidFill>
              <a:schemeClr val="accent4"/>
            </a:solidFill>
            <a:prstDash val="sysDot"/>
          </a:ln>
        </p:spPr>
        <p:txBody>
          <a:bodyPr vert="horz" lIns="91440" tIns="108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endParaRPr lang="en-US" sz="2000" b="0">
              <a:solidFill>
                <a:schemeClr val="tx1"/>
              </a:solidFill>
            </a:endParaRPr>
          </a:p>
        </p:txBody>
      </p:sp>
    </p:spTree>
    <p:extLst>
      <p:ext uri="{BB962C8B-B14F-4D97-AF65-F5344CB8AC3E}">
        <p14:creationId xmlns:p14="http://schemas.microsoft.com/office/powerpoint/2010/main" val="13355620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1696744" y="437185"/>
            <a:ext cx="10126724" cy="473104"/>
          </a:xfrm>
        </p:spPr>
        <p:txBody>
          <a:bodyPr anchor="ctr"/>
          <a:lstStyle/>
          <a:p>
            <a:r>
              <a:rPr lang="en-US"/>
              <a:t>Proposals with identical scores</a:t>
            </a:r>
            <a:endParaRPr lang="fr-BE"/>
          </a:p>
        </p:txBody>
      </p:sp>
      <p:sp>
        <p:nvSpPr>
          <p:cNvPr id="8" name="Text Placeholder 2"/>
          <p:cNvSpPr txBox="1">
            <a:spLocks/>
          </p:cNvSpPr>
          <p:nvPr/>
        </p:nvSpPr>
        <p:spPr>
          <a:xfrm>
            <a:off x="800435" y="1234730"/>
            <a:ext cx="10772729" cy="5241189"/>
          </a:xfrm>
          <a:prstGeom prst="rect">
            <a:avLst/>
          </a:prstGeom>
          <a:ln w="28575">
            <a:solidFill>
              <a:schemeClr val="accent4"/>
            </a:solidFill>
            <a:prstDash val="sysDot"/>
          </a:ln>
        </p:spPr>
        <p:txBody>
          <a:bodyPr vert="horz" lIns="91440" tIns="144000" rIns="91440" bIns="45720" rtlCol="0" anchor="t">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9050" lvl="2">
              <a:spcBef>
                <a:spcPts val="600"/>
              </a:spcBef>
              <a:spcAft>
                <a:spcPts val="600"/>
              </a:spcAft>
              <a:buClr>
                <a:schemeClr val="accent2"/>
              </a:buClr>
            </a:pPr>
            <a:r>
              <a:rPr lang="en-US" sz="1800" dirty="0"/>
              <a:t>For proposals with the same score, in particular for those around the budget threshold, the panel of experts agree in a ranking following the criteria announced in the Work Programme:</a:t>
            </a:r>
          </a:p>
          <a:p>
            <a:pPr marL="361950" lvl="2" indent="-342900">
              <a:spcBef>
                <a:spcPts val="600"/>
              </a:spcBef>
              <a:spcAft>
                <a:spcPts val="600"/>
              </a:spcAft>
              <a:buClr>
                <a:schemeClr val="accent2"/>
              </a:buClr>
              <a:buFont typeface="+mj-lt"/>
              <a:buAutoNum type="arabicPeriod"/>
            </a:pPr>
            <a:r>
              <a:rPr lang="en-US" sz="1600" dirty="0"/>
              <a:t>Proposals that address </a:t>
            </a:r>
            <a:r>
              <a:rPr lang="en-US" sz="1600" b="1" dirty="0">
                <a:solidFill>
                  <a:schemeClr val="accent2"/>
                </a:solidFill>
              </a:rPr>
              <a:t>aspects of the call that have not otherwise been covered </a:t>
            </a:r>
            <a:r>
              <a:rPr lang="en-US" sz="1600" dirty="0"/>
              <a:t>by more highly ranked proposals will be considered to have the highest priority.</a:t>
            </a:r>
            <a:endParaRPr lang="en-US" sz="1600" dirty="0">
              <a:cs typeface="Arial"/>
            </a:endParaRPr>
          </a:p>
          <a:p>
            <a:pPr marL="361950" lvl="2" indent="-342900">
              <a:spcBef>
                <a:spcPts val="600"/>
              </a:spcBef>
              <a:spcAft>
                <a:spcPts val="600"/>
              </a:spcAft>
              <a:buClr>
                <a:schemeClr val="accent2"/>
              </a:buClr>
              <a:buFont typeface="+mj-lt"/>
              <a:buAutoNum type="arabicPeriod"/>
            </a:pPr>
            <a:r>
              <a:rPr lang="en-US" sz="1600" dirty="0"/>
              <a:t>The proposals identified under 1), if any, will themselves be prioritised according to the </a:t>
            </a:r>
            <a:r>
              <a:rPr lang="en-US" sz="1600" b="1" dirty="0">
                <a:solidFill>
                  <a:schemeClr val="accent2"/>
                </a:solidFill>
              </a:rPr>
              <a:t>scores</a:t>
            </a:r>
            <a:r>
              <a:rPr lang="en-US" sz="1600" dirty="0"/>
              <a:t> they have been awarded for ‘</a:t>
            </a:r>
            <a:r>
              <a:rPr lang="en-US" sz="1600" dirty="0">
                <a:solidFill>
                  <a:schemeClr val="accent2"/>
                </a:solidFill>
              </a:rPr>
              <a:t>Excellence</a:t>
            </a:r>
            <a:r>
              <a:rPr lang="en-US" sz="1600" dirty="0"/>
              <a:t>’. When these scores are equal, priority will be based on scores for ‘</a:t>
            </a:r>
            <a:r>
              <a:rPr lang="en-US" sz="1600" dirty="0">
                <a:solidFill>
                  <a:schemeClr val="accent2"/>
                </a:solidFill>
              </a:rPr>
              <a:t>Impact</a:t>
            </a:r>
            <a:r>
              <a:rPr lang="en-US" sz="1600" dirty="0"/>
              <a:t>’. (In the case of ‘</a:t>
            </a:r>
            <a:r>
              <a:rPr lang="en-US" sz="1600" dirty="0">
                <a:solidFill>
                  <a:schemeClr val="accent2"/>
                </a:solidFill>
              </a:rPr>
              <a:t>Innovation actions</a:t>
            </a:r>
            <a:r>
              <a:rPr lang="en-US" sz="1600" dirty="0"/>
              <a:t>’, priority will be given to the score for ‘</a:t>
            </a:r>
            <a:r>
              <a:rPr lang="en-US" sz="1600" dirty="0">
                <a:solidFill>
                  <a:schemeClr val="accent2"/>
                </a:solidFill>
              </a:rPr>
              <a:t>Impact</a:t>
            </a:r>
            <a:r>
              <a:rPr lang="en-US" sz="1600" dirty="0"/>
              <a:t>’, followed by that for ‘</a:t>
            </a:r>
            <a:r>
              <a:rPr lang="en-US" sz="1600" dirty="0">
                <a:solidFill>
                  <a:schemeClr val="accent2"/>
                </a:solidFill>
              </a:rPr>
              <a:t>Excellence</a:t>
            </a:r>
            <a:r>
              <a:rPr lang="en-US" sz="1600" dirty="0"/>
              <a:t>’).</a:t>
            </a:r>
            <a:endParaRPr lang="en-US" sz="1600" dirty="0">
              <a:cs typeface="Arial"/>
            </a:endParaRPr>
          </a:p>
          <a:p>
            <a:pPr marL="361950" lvl="2" indent="-342900">
              <a:spcBef>
                <a:spcPts val="600"/>
              </a:spcBef>
              <a:spcAft>
                <a:spcPts val="600"/>
              </a:spcAft>
              <a:buClr>
                <a:schemeClr val="accent2"/>
              </a:buClr>
              <a:buAutoNum type="arabicPeriod"/>
            </a:pPr>
            <a:r>
              <a:rPr lang="en-US" sz="1600" dirty="0"/>
              <a:t>If necessary, the </a:t>
            </a:r>
            <a:r>
              <a:rPr lang="en-US" sz="1600" b="1" dirty="0">
                <a:solidFill>
                  <a:schemeClr val="accent2"/>
                </a:solidFill>
              </a:rPr>
              <a:t>gender balance </a:t>
            </a:r>
            <a:r>
              <a:rPr lang="en-US" sz="1600" dirty="0"/>
              <a:t>among the researchers with a leading role named in the researchers table in the proposal, will be used as a factor for </a:t>
            </a:r>
            <a:r>
              <a:rPr lang="en-US" sz="1600" dirty="0" err="1"/>
              <a:t>prioritisation</a:t>
            </a:r>
            <a:r>
              <a:rPr lang="en-US" sz="1600" dirty="0"/>
              <a:t>.</a:t>
            </a:r>
            <a:endParaRPr lang="en-US" sz="1600" dirty="0">
              <a:cs typeface="Arial"/>
            </a:endParaRPr>
          </a:p>
          <a:p>
            <a:pPr marL="361950" lvl="2" indent="-342900">
              <a:spcBef>
                <a:spcPts val="600"/>
              </a:spcBef>
              <a:spcAft>
                <a:spcPts val="600"/>
              </a:spcAft>
              <a:buClr>
                <a:schemeClr val="accent2"/>
              </a:buClr>
              <a:buFont typeface="+mj-lt"/>
              <a:buAutoNum type="arabicPeriod"/>
            </a:pPr>
            <a:r>
              <a:rPr lang="en-US" sz="1600" dirty="0"/>
              <a:t>If necessary, any further prioritisation will be based on </a:t>
            </a:r>
            <a:r>
              <a:rPr lang="en-US" sz="1600" b="1" dirty="0">
                <a:solidFill>
                  <a:schemeClr val="accent2"/>
                </a:solidFill>
              </a:rPr>
              <a:t>geographical diversity</a:t>
            </a:r>
            <a:r>
              <a:rPr lang="en-US" sz="1600" dirty="0"/>
              <a:t>, defined as the number of Member States or Associated Countries represented in the proposal, not otherwise receiving funds from projects higher up the ranking list (and if equal in number, then by budget). </a:t>
            </a:r>
            <a:endParaRPr lang="en-US" sz="1600" dirty="0">
              <a:cs typeface="Arial"/>
            </a:endParaRPr>
          </a:p>
          <a:p>
            <a:pPr marL="361950" lvl="2" indent="-342900">
              <a:spcBef>
                <a:spcPts val="600"/>
              </a:spcBef>
              <a:spcAft>
                <a:spcPts val="600"/>
              </a:spcAft>
              <a:buClr>
                <a:schemeClr val="accent2"/>
              </a:buClr>
              <a:buFont typeface="+mj-lt"/>
              <a:buAutoNum type="arabicPeriod"/>
            </a:pPr>
            <a:r>
              <a:rPr lang="en-US" sz="1600" dirty="0"/>
              <a:t>If a distinction still cannot be made, the panel may decide to further prioritise by considering </a:t>
            </a:r>
            <a:r>
              <a:rPr lang="en-US" sz="1600" b="1" dirty="0">
                <a:solidFill>
                  <a:schemeClr val="accent2"/>
                </a:solidFill>
              </a:rPr>
              <a:t>other factors </a:t>
            </a:r>
            <a:r>
              <a:rPr lang="en-US" sz="1600" dirty="0"/>
              <a:t>related to the objectives of the call, or to Horizon Europe in general. These may include, for example, enhancing the quality of the project portfolio through synergies between projects or, where relevant and feasible, involving SMEs. </a:t>
            </a:r>
            <a:endParaRPr lang="en-US" sz="1600" dirty="0">
              <a:cs typeface="Arial"/>
            </a:endParaRPr>
          </a:p>
          <a:p>
            <a:pPr marL="19050" lvl="2">
              <a:spcBef>
                <a:spcPts val="600"/>
              </a:spcBef>
              <a:spcAft>
                <a:spcPts val="600"/>
              </a:spcAft>
              <a:buClr>
                <a:schemeClr val="accent2"/>
              </a:buClr>
            </a:pPr>
            <a:endParaRPr lang="en-US" sz="1800"/>
          </a:p>
          <a:p>
            <a:pPr lvl="0">
              <a:spcAft>
                <a:spcPts val="1800"/>
              </a:spcAft>
              <a:buClr>
                <a:srgbClr val="004494"/>
              </a:buClr>
            </a:pPr>
            <a:endParaRPr lang="en-US" sz="1600">
              <a:solidFill>
                <a:srgbClr val="4D4D4D"/>
              </a:solidFill>
            </a:endParaRPr>
          </a:p>
          <a:p>
            <a:pPr marL="285750" lvl="0" indent="-285750">
              <a:spcAft>
                <a:spcPts val="1800"/>
              </a:spcAft>
              <a:buClr>
                <a:schemeClr val="accent2"/>
              </a:buClr>
              <a:buFont typeface="Wingdings" panose="05000000000000000000" pitchFamily="2" charset="2"/>
              <a:buChar char="F"/>
            </a:pPr>
            <a:endParaRPr lang="en-GB">
              <a:solidFill>
                <a:srgbClr val="404A52"/>
              </a:solidFill>
            </a:endParaRPr>
          </a:p>
        </p:txBody>
      </p:sp>
      <p:grpSp>
        <p:nvGrpSpPr>
          <p:cNvPr id="3" name="Group 2">
            <a:extLst>
              <a:ext uri="{FF2B5EF4-FFF2-40B4-BE49-F238E27FC236}">
                <a16:creationId xmlns:a16="http://schemas.microsoft.com/office/drawing/2014/main" id="{3FE4A590-71DD-0600-400A-879DA998BF5E}"/>
              </a:ext>
            </a:extLst>
          </p:cNvPr>
          <p:cNvGrpSpPr/>
          <p:nvPr/>
        </p:nvGrpSpPr>
        <p:grpSpPr>
          <a:xfrm>
            <a:off x="800435" y="241737"/>
            <a:ext cx="864000" cy="864000"/>
            <a:chOff x="7805857" y="2641504"/>
            <a:chExt cx="864000" cy="864000"/>
          </a:xfrm>
        </p:grpSpPr>
        <p:sp>
          <p:nvSpPr>
            <p:cNvPr id="4" name="Oval 3">
              <a:extLst>
                <a:ext uri="{FF2B5EF4-FFF2-40B4-BE49-F238E27FC236}">
                  <a16:creationId xmlns:a16="http://schemas.microsoft.com/office/drawing/2014/main" id="{AAAB75D5-8A7C-B3E2-3D6B-4729948DE6BB}"/>
                </a:ext>
              </a:extLst>
            </p:cNvPr>
            <p:cNvSpPr/>
            <p:nvPr/>
          </p:nvSpPr>
          <p:spPr>
            <a:xfrm>
              <a:off x="7805857" y="2641504"/>
              <a:ext cx="864000" cy="86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FEC65500-14D3-7060-20C6-3067AB8E72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1616" y="2677263"/>
              <a:ext cx="792482" cy="792482"/>
            </a:xfrm>
            <a:prstGeom prst="rect">
              <a:avLst/>
            </a:prstGeom>
          </p:spPr>
        </p:pic>
      </p:grpSp>
    </p:spTree>
    <p:extLst>
      <p:ext uri="{BB962C8B-B14F-4D97-AF65-F5344CB8AC3E}">
        <p14:creationId xmlns:p14="http://schemas.microsoft.com/office/powerpoint/2010/main" val="9641816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7958" y="482860"/>
            <a:ext cx="9615841" cy="564543"/>
          </a:xfrm>
        </p:spPr>
        <p:txBody>
          <a:bodyPr/>
          <a:lstStyle/>
          <a:p>
            <a:r>
              <a:rPr lang="en-GB" sz="3600"/>
              <a:t>Ethics review</a:t>
            </a:r>
          </a:p>
        </p:txBody>
      </p:sp>
      <p:sp>
        <p:nvSpPr>
          <p:cNvPr id="8" name="Text Placeholder 2"/>
          <p:cNvSpPr txBox="1">
            <a:spLocks/>
          </p:cNvSpPr>
          <p:nvPr/>
        </p:nvSpPr>
        <p:spPr>
          <a:xfrm>
            <a:off x="873959" y="1683026"/>
            <a:ext cx="10487722" cy="3299871"/>
          </a:xfrm>
          <a:prstGeom prst="rect">
            <a:avLst/>
          </a:prstGeom>
          <a:ln w="28575">
            <a:solidFill>
              <a:schemeClr val="accent4"/>
            </a:solidFill>
            <a:prstDash val="sysDot"/>
          </a:ln>
        </p:spPr>
        <p:txBody>
          <a:bodyPr vert="horz" lIns="91440" tIns="108000" rIns="91440" bIns="45720" rtlCol="0" anchor="t">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1" indent="-342900">
              <a:buFont typeface="Arial"/>
              <a:buChar char="•"/>
            </a:pPr>
            <a:r>
              <a:rPr lang="en-US" sz="2000" b="0">
                <a:solidFill>
                  <a:schemeClr val="tx1"/>
                </a:solidFill>
              </a:rPr>
              <a:t>For all activities funded, ethics is an </a:t>
            </a:r>
            <a:r>
              <a:rPr lang="en-US" sz="2000"/>
              <a:t>integral part </a:t>
            </a:r>
            <a:r>
              <a:rPr lang="en-US" sz="2000" b="0">
                <a:solidFill>
                  <a:schemeClr val="tx1"/>
                </a:solidFill>
              </a:rPr>
              <a:t>of research from beginning to end, and </a:t>
            </a:r>
            <a:r>
              <a:rPr lang="en-US" sz="2000"/>
              <a:t>ethical compliance </a:t>
            </a:r>
            <a:r>
              <a:rPr lang="en-US" sz="2000" b="0">
                <a:solidFill>
                  <a:schemeClr val="tx1"/>
                </a:solidFill>
              </a:rPr>
              <a:t>is essential to achieve real research excellence. </a:t>
            </a:r>
            <a:endParaRPr lang="en-US">
              <a:solidFill>
                <a:schemeClr val="tx1"/>
              </a:solidFill>
              <a:cs typeface="Arial"/>
            </a:endParaRPr>
          </a:p>
          <a:p>
            <a:pPr marL="342900" lvl="1" indent="-342900">
              <a:buFont typeface="Arial"/>
              <a:buChar char="•"/>
            </a:pPr>
            <a:endParaRPr lang="en-US" sz="2000" b="0">
              <a:solidFill>
                <a:schemeClr val="tx1"/>
              </a:solidFill>
              <a:cs typeface="Arial"/>
            </a:endParaRPr>
          </a:p>
          <a:p>
            <a:pPr marL="342900" lvl="1" indent="-342900">
              <a:buFont typeface="Arial"/>
              <a:buChar char="•"/>
            </a:pPr>
            <a:r>
              <a:rPr lang="en-US" sz="2000" b="0">
                <a:solidFill>
                  <a:schemeClr val="tx1"/>
                </a:solidFill>
              </a:rPr>
              <a:t>An ethics review process is carried out systematically in all Horizon Europe proposals, based on a </a:t>
            </a:r>
            <a:r>
              <a:rPr lang="en-US" sz="2000"/>
              <a:t>self-assessment </a:t>
            </a:r>
            <a:r>
              <a:rPr lang="en-US" sz="2000" b="0">
                <a:solidFill>
                  <a:schemeClr val="tx1"/>
                </a:solidFill>
              </a:rPr>
              <a:t>included in the proposal.</a:t>
            </a:r>
            <a:endParaRPr lang="en-US">
              <a:solidFill>
                <a:schemeClr val="tx1"/>
              </a:solidFill>
              <a:cs typeface="Arial"/>
            </a:endParaRPr>
          </a:p>
          <a:p>
            <a:pPr marL="342900" lvl="1" indent="-342900">
              <a:buFont typeface="Arial"/>
              <a:buChar char="•"/>
            </a:pPr>
            <a:endParaRPr lang="en-US" sz="2000" b="0">
              <a:solidFill>
                <a:schemeClr val="tx1"/>
              </a:solidFill>
              <a:cs typeface="Arial"/>
            </a:endParaRPr>
          </a:p>
          <a:p>
            <a:pPr marL="342900" lvl="1" indent="-342900">
              <a:buFont typeface="Arial"/>
              <a:buChar char="•"/>
            </a:pPr>
            <a:r>
              <a:rPr lang="en-US" sz="2000" b="0">
                <a:solidFill>
                  <a:schemeClr val="tx1"/>
                </a:solidFill>
              </a:rPr>
              <a:t>Ethical research conduct implies the application of fundamental ethical principles and legislation in all possible domains of research. This includes the adherence to the highest standards of </a:t>
            </a:r>
            <a:r>
              <a:rPr lang="en-US" sz="2000"/>
              <a:t>research integrity </a:t>
            </a:r>
            <a:r>
              <a:rPr lang="en-US" sz="2000" b="0">
                <a:solidFill>
                  <a:schemeClr val="tx1"/>
                </a:solidFill>
              </a:rPr>
              <a:t>as described in the </a:t>
            </a:r>
            <a:r>
              <a:rPr lang="en-US" sz="2000"/>
              <a:t>European Code of Conduct for Research Integrity</a:t>
            </a:r>
            <a:r>
              <a:rPr lang="en-US" sz="2000" b="0">
                <a:solidFill>
                  <a:schemeClr val="tx1"/>
                </a:solidFill>
              </a:rPr>
              <a:t>.</a:t>
            </a:r>
            <a:endParaRPr lang="en-US" sz="2000" b="0">
              <a:solidFill>
                <a:schemeClr val="tx1"/>
              </a:solidFill>
              <a:cs typeface="Arial"/>
            </a:endParaRPr>
          </a:p>
        </p:txBody>
      </p:sp>
      <p:grpSp>
        <p:nvGrpSpPr>
          <p:cNvPr id="9" name="Group 8"/>
          <p:cNvGrpSpPr/>
          <p:nvPr/>
        </p:nvGrpSpPr>
        <p:grpSpPr>
          <a:xfrm>
            <a:off x="873958" y="333131"/>
            <a:ext cx="864000" cy="864000"/>
            <a:chOff x="6673743" y="2690721"/>
            <a:chExt cx="864000" cy="864000"/>
          </a:xfrm>
        </p:grpSpPr>
        <p:sp>
          <p:nvSpPr>
            <p:cNvPr id="10" name="Oval 9"/>
            <p:cNvSpPr/>
            <p:nvPr/>
          </p:nvSpPr>
          <p:spPr>
            <a:xfrm>
              <a:off x="6673743" y="2690721"/>
              <a:ext cx="864000" cy="86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7978" y="2726480"/>
              <a:ext cx="795530" cy="792482"/>
            </a:xfrm>
            <a:prstGeom prst="rect">
              <a:avLst/>
            </a:prstGeom>
          </p:spPr>
        </p:pic>
      </p:grpSp>
    </p:spTree>
    <p:extLst>
      <p:ext uri="{BB962C8B-B14F-4D97-AF65-F5344CB8AC3E}">
        <p14:creationId xmlns:p14="http://schemas.microsoft.com/office/powerpoint/2010/main" val="25964793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7958" y="457193"/>
            <a:ext cx="9615841" cy="564543"/>
          </a:xfrm>
        </p:spPr>
        <p:txBody>
          <a:bodyPr/>
          <a:lstStyle/>
          <a:p>
            <a:r>
              <a:rPr lang="en-GB" sz="3600"/>
              <a:t>Security scrutiny</a:t>
            </a:r>
          </a:p>
        </p:txBody>
      </p:sp>
      <p:sp>
        <p:nvSpPr>
          <p:cNvPr id="6" name="Text Placeholder 2"/>
          <p:cNvSpPr txBox="1">
            <a:spLocks/>
          </p:cNvSpPr>
          <p:nvPr/>
        </p:nvSpPr>
        <p:spPr>
          <a:xfrm>
            <a:off x="1340033" y="5051899"/>
            <a:ext cx="9583452" cy="1006056"/>
          </a:xfrm>
          <a:prstGeom prst="rect">
            <a:avLst/>
          </a:prstGeom>
          <a:solidFill>
            <a:schemeClr val="accent5"/>
          </a:solidFill>
        </p:spPr>
        <p:txBody>
          <a:bodyPr vert="horz" lIns="91440" tIns="4572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1" indent="-342900">
              <a:buClr>
                <a:schemeClr val="accent2"/>
              </a:buClr>
              <a:buFont typeface="Arial" panose="020B0604020202020204" pitchFamily="34" charset="0"/>
              <a:buChar char="●"/>
            </a:pPr>
            <a:endParaRPr lang="en-US" sz="2000" b="0">
              <a:solidFill>
                <a:schemeClr val="tx1"/>
              </a:solidFill>
            </a:endParaRPr>
          </a:p>
          <a:p>
            <a:pPr lvl="1">
              <a:buClr>
                <a:schemeClr val="accent2"/>
              </a:buClr>
            </a:pPr>
            <a:r>
              <a:rPr lang="en-US" sz="2000" b="0">
                <a:solidFill>
                  <a:schemeClr val="tx1"/>
                </a:solidFill>
              </a:rPr>
              <a:t>The checks based on the self-assessment may trigger an in-depth security scrutiny.</a:t>
            </a:r>
          </a:p>
        </p:txBody>
      </p:sp>
      <p:sp>
        <p:nvSpPr>
          <p:cNvPr id="8" name="Text Placeholder 2"/>
          <p:cNvSpPr txBox="1">
            <a:spLocks/>
          </p:cNvSpPr>
          <p:nvPr/>
        </p:nvSpPr>
        <p:spPr>
          <a:xfrm>
            <a:off x="873959" y="1460287"/>
            <a:ext cx="10515600" cy="3302789"/>
          </a:xfrm>
          <a:prstGeom prst="rect">
            <a:avLst/>
          </a:prstGeom>
          <a:ln w="28575">
            <a:solidFill>
              <a:schemeClr val="accent4"/>
            </a:solidFill>
            <a:prstDash val="sysDot"/>
          </a:ln>
        </p:spPr>
        <p:txBody>
          <a:bodyPr vert="horz" lIns="91440" tIns="108000" rIns="91440" bIns="45720" rtlCol="0">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GB" sz="2000">
                <a:solidFill>
                  <a:schemeClr val="tx2"/>
                </a:solidFill>
              </a:rPr>
              <a:t>New in Horizon Europe</a:t>
            </a:r>
          </a:p>
          <a:p>
            <a:pPr lvl="1"/>
            <a:endParaRPr lang="en-GB" sz="2000">
              <a:solidFill>
                <a:schemeClr val="tx2"/>
              </a:solidFill>
            </a:endParaRPr>
          </a:p>
          <a:p>
            <a:pPr lvl="1"/>
            <a:r>
              <a:rPr lang="en-US" sz="2000" b="0">
                <a:solidFill>
                  <a:schemeClr val="tx1"/>
                </a:solidFill>
              </a:rPr>
              <a:t>Security issues will be checked </a:t>
            </a:r>
            <a:r>
              <a:rPr lang="en-US" sz="2000"/>
              <a:t>systematically</a:t>
            </a:r>
            <a:r>
              <a:rPr lang="en-US" sz="2000" b="0">
                <a:solidFill>
                  <a:schemeClr val="tx1"/>
                </a:solidFill>
              </a:rPr>
              <a:t> in all Horizon Europe proposals (in H2020 only proposals submitted to topics flagged as ‘security-sensitive’ were checked). The checks are based on a </a:t>
            </a:r>
            <a:r>
              <a:rPr lang="en-US" sz="2000"/>
              <a:t>self-assessment </a:t>
            </a:r>
            <a:r>
              <a:rPr lang="en-US" sz="2000" b="0">
                <a:solidFill>
                  <a:schemeClr val="tx1"/>
                </a:solidFill>
              </a:rPr>
              <a:t>included in the proposal. The focus is on:</a:t>
            </a:r>
          </a:p>
          <a:p>
            <a:pPr lvl="1"/>
            <a:endParaRPr lang="en-US" sz="2000" b="0">
              <a:solidFill>
                <a:schemeClr val="tx1"/>
              </a:solidFill>
            </a:endParaRPr>
          </a:p>
          <a:p>
            <a:pPr marL="342900" lvl="1" indent="-342900">
              <a:buClr>
                <a:schemeClr val="accent2"/>
              </a:buClr>
              <a:buFont typeface="Arial" panose="020B0604020202020204" pitchFamily="34" charset="0"/>
              <a:buChar char="●"/>
            </a:pPr>
            <a:r>
              <a:rPr lang="en-US" sz="2000" b="0">
                <a:solidFill>
                  <a:schemeClr val="tx1"/>
                </a:solidFill>
              </a:rPr>
              <a:t>Whether the proposal uses or generates </a:t>
            </a:r>
            <a:r>
              <a:rPr lang="en-US" sz="2000"/>
              <a:t>EU classified information </a:t>
            </a:r>
          </a:p>
          <a:p>
            <a:pPr marL="342900" lvl="1" indent="-342900">
              <a:buClr>
                <a:schemeClr val="accent2"/>
              </a:buClr>
              <a:buFont typeface="Arial" panose="020B0604020202020204" pitchFamily="34" charset="0"/>
              <a:buChar char="●"/>
            </a:pPr>
            <a:r>
              <a:rPr lang="en-US" sz="2000" b="0">
                <a:solidFill>
                  <a:schemeClr val="tx1"/>
                </a:solidFill>
              </a:rPr>
              <a:t>Potential of </a:t>
            </a:r>
            <a:r>
              <a:rPr lang="en-US" sz="2000"/>
              <a:t>misuse</a:t>
            </a:r>
            <a:r>
              <a:rPr lang="en-US" sz="2000" b="0">
                <a:solidFill>
                  <a:schemeClr val="tx1"/>
                </a:solidFill>
              </a:rPr>
              <a:t> of results (that could be channeled into crime or terrorism)</a:t>
            </a:r>
          </a:p>
          <a:p>
            <a:pPr marL="342900" lvl="1" indent="-342900">
              <a:buClr>
                <a:schemeClr val="accent2"/>
              </a:buClr>
              <a:buFont typeface="Arial" panose="020B0604020202020204" pitchFamily="34" charset="0"/>
              <a:buChar char="●"/>
            </a:pPr>
            <a:r>
              <a:rPr lang="en-US" sz="2000" b="0">
                <a:solidFill>
                  <a:schemeClr val="tx1"/>
                </a:solidFill>
              </a:rPr>
              <a:t>Whether activities involve information or materials subject to </a:t>
            </a:r>
            <a:r>
              <a:rPr lang="en-US" sz="2000"/>
              <a:t>national security restrictions</a:t>
            </a:r>
          </a:p>
        </p:txBody>
      </p:sp>
      <p:grpSp>
        <p:nvGrpSpPr>
          <p:cNvPr id="5" name="Group 4"/>
          <p:cNvGrpSpPr/>
          <p:nvPr/>
        </p:nvGrpSpPr>
        <p:grpSpPr>
          <a:xfrm>
            <a:off x="873959" y="307464"/>
            <a:ext cx="864000" cy="864000"/>
            <a:chOff x="3774146" y="692189"/>
            <a:chExt cx="6311686" cy="6114123"/>
          </a:xfrm>
        </p:grpSpPr>
        <p:grpSp>
          <p:nvGrpSpPr>
            <p:cNvPr id="15" name="Group 14"/>
            <p:cNvGrpSpPr/>
            <p:nvPr/>
          </p:nvGrpSpPr>
          <p:grpSpPr>
            <a:xfrm>
              <a:off x="3774146" y="692189"/>
              <a:ext cx="6311686" cy="6114123"/>
              <a:chOff x="4465351" y="3720675"/>
              <a:chExt cx="891918" cy="864000"/>
            </a:xfrm>
          </p:grpSpPr>
          <p:sp>
            <p:nvSpPr>
              <p:cNvPr id="16" name="Oval 15"/>
              <p:cNvSpPr/>
              <p:nvPr/>
            </p:nvSpPr>
            <p:spPr>
              <a:xfrm>
                <a:off x="4465351" y="3720675"/>
                <a:ext cx="864000" cy="86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4787" y="3734868"/>
                <a:ext cx="792482" cy="795530"/>
              </a:xfrm>
              <a:prstGeom prst="rect">
                <a:avLst/>
              </a:prstGeom>
            </p:spPr>
          </p:pic>
        </p:grpSp>
        <p:pic>
          <p:nvPicPr>
            <p:cNvPr id="3" name="Picture 2"/>
            <p:cNvPicPr>
              <a:picLocks noChangeAspect="1"/>
            </p:cNvPicPr>
            <p:nvPr/>
          </p:nvPicPr>
          <p:blipFill>
            <a:blip r:embed="rId3"/>
            <a:stretch>
              <a:fillRect/>
            </a:stretch>
          </p:blipFill>
          <p:spPr>
            <a:xfrm>
              <a:off x="8317992" y="2430399"/>
              <a:ext cx="914400" cy="2838450"/>
            </a:xfrm>
            <a:prstGeom prst="rect">
              <a:avLst/>
            </a:prstGeom>
          </p:spPr>
        </p:pic>
        <p:pic>
          <p:nvPicPr>
            <p:cNvPr id="4" name="Picture 3"/>
            <p:cNvPicPr>
              <a:picLocks noChangeAspect="1"/>
            </p:cNvPicPr>
            <p:nvPr/>
          </p:nvPicPr>
          <p:blipFill>
            <a:blip r:embed="rId4"/>
            <a:stretch>
              <a:fillRect/>
            </a:stretch>
          </p:blipFill>
          <p:spPr>
            <a:xfrm>
              <a:off x="5550326" y="3098389"/>
              <a:ext cx="2705100" cy="2209800"/>
            </a:xfrm>
            <a:prstGeom prst="rect">
              <a:avLst/>
            </a:prstGeom>
          </p:spPr>
        </p:pic>
      </p:grpSp>
    </p:spTree>
    <p:extLst>
      <p:ext uri="{BB962C8B-B14F-4D97-AF65-F5344CB8AC3E}">
        <p14:creationId xmlns:p14="http://schemas.microsoft.com/office/powerpoint/2010/main" val="1725377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37842" y="468000"/>
            <a:ext cx="9636978" cy="473104"/>
          </a:xfrm>
        </p:spPr>
        <p:txBody>
          <a:bodyPr anchor="ctr"/>
          <a:lstStyle/>
          <a:p>
            <a:r>
              <a:rPr lang="en-GB"/>
              <a:t>Feedback to applicants</a:t>
            </a:r>
          </a:p>
        </p:txBody>
      </p:sp>
      <p:sp>
        <p:nvSpPr>
          <p:cNvPr id="5" name="Text Placeholder 2"/>
          <p:cNvSpPr txBox="1">
            <a:spLocks/>
          </p:cNvSpPr>
          <p:nvPr/>
        </p:nvSpPr>
        <p:spPr>
          <a:xfrm>
            <a:off x="847491" y="1594614"/>
            <a:ext cx="10524894" cy="4487663"/>
          </a:xfrm>
          <a:prstGeom prst="rect">
            <a:avLst/>
          </a:prstGeom>
          <a:ln w="28575">
            <a:solidFill>
              <a:schemeClr val="accent4"/>
            </a:solidFill>
            <a:prstDash val="sysDot"/>
          </a:ln>
        </p:spPr>
        <p:txBody>
          <a:bodyPr vert="horz" lIns="91440" tIns="144000" rIns="91440" bIns="45720" rtlCol="0" anchor="t">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61950" lvl="2" indent="-342900">
              <a:spcBef>
                <a:spcPts val="600"/>
              </a:spcBef>
              <a:spcAft>
                <a:spcPts val="600"/>
              </a:spcAft>
              <a:buClr>
                <a:schemeClr val="accent2"/>
              </a:buClr>
              <a:buFont typeface="Arial" panose="020B0604020202020204" pitchFamily="34" charset="0"/>
              <a:buChar char="●"/>
            </a:pPr>
            <a:r>
              <a:rPr lang="en-GB">
                <a:solidFill>
                  <a:srgbClr val="4D4D4D"/>
                </a:solidFill>
              </a:rPr>
              <a:t>Applicants are informed within 5 months after call deadline with an </a:t>
            </a:r>
            <a:r>
              <a:rPr lang="en-US" b="1">
                <a:solidFill>
                  <a:schemeClr val="accent2"/>
                </a:solidFill>
              </a:rPr>
              <a:t>evaluation result letter </a:t>
            </a:r>
            <a:r>
              <a:rPr lang="en-US"/>
              <a:t>and the </a:t>
            </a:r>
            <a:r>
              <a:rPr lang="en-US" b="1">
                <a:solidFill>
                  <a:schemeClr val="accent2"/>
                </a:solidFill>
              </a:rPr>
              <a:t>e</a:t>
            </a:r>
            <a:r>
              <a:rPr lang="en-GB" b="1">
                <a:solidFill>
                  <a:schemeClr val="accent2"/>
                </a:solidFill>
              </a:rPr>
              <a:t>valuation summary report</a:t>
            </a:r>
            <a:r>
              <a:rPr lang="en-GB">
                <a:solidFill>
                  <a:srgbClr val="4D4D4D"/>
                </a:solidFill>
              </a:rPr>
              <a:t>.</a:t>
            </a:r>
            <a:endParaRPr lang="en-GB">
              <a:solidFill>
                <a:srgbClr val="4D4D4D"/>
              </a:solidFill>
              <a:cs typeface="Arial"/>
            </a:endParaRPr>
          </a:p>
          <a:p>
            <a:pPr marL="361950" lvl="2" indent="-342900">
              <a:spcBef>
                <a:spcPts val="600"/>
              </a:spcBef>
              <a:spcAft>
                <a:spcPts val="600"/>
              </a:spcAft>
              <a:buClr>
                <a:schemeClr val="accent2"/>
              </a:buClr>
              <a:buFont typeface="Arial" panose="020B0604020202020204" pitchFamily="34" charset="0"/>
              <a:buChar char="●"/>
            </a:pPr>
            <a:r>
              <a:rPr lang="en-GB">
                <a:solidFill>
                  <a:srgbClr val="4D4D4D"/>
                </a:solidFill>
              </a:rPr>
              <a:t>The </a:t>
            </a:r>
            <a:r>
              <a:rPr lang="en-GB" b="1">
                <a:solidFill>
                  <a:schemeClr val="accent2"/>
                </a:solidFill>
              </a:rPr>
              <a:t>outcome</a:t>
            </a:r>
            <a:r>
              <a:rPr lang="en-GB">
                <a:solidFill>
                  <a:srgbClr val="4D4D4D"/>
                </a:solidFill>
              </a:rPr>
              <a:t> of the evaluation can be:</a:t>
            </a:r>
            <a:endParaRPr lang="en-GB">
              <a:solidFill>
                <a:srgbClr val="4D4D4D"/>
              </a:solidFill>
              <a:cs typeface="Arial"/>
            </a:endParaRPr>
          </a:p>
          <a:p>
            <a:pPr marL="819150" lvl="3" indent="-342900">
              <a:spcBef>
                <a:spcPts val="600"/>
              </a:spcBef>
              <a:spcAft>
                <a:spcPts val="600"/>
              </a:spcAft>
              <a:buClr>
                <a:schemeClr val="accent2"/>
              </a:buClr>
              <a:buFont typeface="Arial" panose="020B0604020202020204" pitchFamily="34" charset="0"/>
              <a:buChar char="●"/>
            </a:pPr>
            <a:r>
              <a:rPr lang="en-GB">
                <a:solidFill>
                  <a:srgbClr val="4D4D4D"/>
                </a:solidFill>
              </a:rPr>
              <a:t>Retained for funding</a:t>
            </a:r>
            <a:endParaRPr lang="en-GB">
              <a:solidFill>
                <a:srgbClr val="4D4D4D"/>
              </a:solidFill>
              <a:cs typeface="Arial"/>
            </a:endParaRPr>
          </a:p>
          <a:p>
            <a:pPr marL="819150" lvl="3" indent="-342900">
              <a:spcBef>
                <a:spcPts val="600"/>
              </a:spcBef>
              <a:spcAft>
                <a:spcPts val="600"/>
              </a:spcAft>
              <a:buClr>
                <a:schemeClr val="accent2"/>
              </a:buClr>
              <a:buFont typeface="Arial" panose="020B0604020202020204" pitchFamily="34" charset="0"/>
              <a:buChar char="●"/>
            </a:pPr>
            <a:r>
              <a:rPr lang="en-GB">
                <a:solidFill>
                  <a:srgbClr val="4D4D4D"/>
                </a:solidFill>
              </a:rPr>
              <a:t>Reserve list</a:t>
            </a:r>
            <a:endParaRPr lang="en-GB">
              <a:solidFill>
                <a:srgbClr val="4D4D4D"/>
              </a:solidFill>
              <a:cs typeface="Arial"/>
            </a:endParaRPr>
          </a:p>
          <a:p>
            <a:pPr marL="819150" lvl="3" indent="-342900">
              <a:spcBef>
                <a:spcPts val="600"/>
              </a:spcBef>
              <a:spcAft>
                <a:spcPts val="600"/>
              </a:spcAft>
              <a:buClr>
                <a:schemeClr val="accent2"/>
              </a:buClr>
              <a:buFont typeface="Arial" panose="020B0604020202020204" pitchFamily="34" charset="0"/>
              <a:buChar char="●"/>
            </a:pPr>
            <a:r>
              <a:rPr lang="en-GB">
                <a:solidFill>
                  <a:srgbClr val="4D4D4D"/>
                </a:solidFill>
              </a:rPr>
              <a:t>Rejected because no sufficient budget in the call</a:t>
            </a:r>
            <a:endParaRPr lang="en-GB">
              <a:solidFill>
                <a:srgbClr val="4D4D4D"/>
              </a:solidFill>
              <a:cs typeface="Arial"/>
            </a:endParaRPr>
          </a:p>
          <a:p>
            <a:pPr marL="819150" lvl="3" indent="-342900">
              <a:spcBef>
                <a:spcPts val="600"/>
              </a:spcBef>
              <a:spcAft>
                <a:spcPts val="600"/>
              </a:spcAft>
              <a:buClr>
                <a:schemeClr val="accent2"/>
              </a:buClr>
              <a:buFont typeface="Arial" panose="020B0604020202020204" pitchFamily="34" charset="0"/>
              <a:buChar char="●"/>
            </a:pPr>
            <a:r>
              <a:rPr lang="en-GB">
                <a:solidFill>
                  <a:srgbClr val="4D4D4D"/>
                </a:solidFill>
              </a:rPr>
              <a:t>Rejected because low quality</a:t>
            </a:r>
            <a:endParaRPr lang="en-GB">
              <a:solidFill>
                <a:srgbClr val="4D4D4D"/>
              </a:solidFill>
              <a:cs typeface="Arial"/>
            </a:endParaRPr>
          </a:p>
          <a:p>
            <a:pPr marL="361950" lvl="2" indent="-342900">
              <a:spcBef>
                <a:spcPts val="600"/>
              </a:spcBef>
              <a:spcAft>
                <a:spcPts val="600"/>
              </a:spcAft>
              <a:buClr>
                <a:schemeClr val="accent2"/>
              </a:buClr>
              <a:buFont typeface="Arial" panose="020B0604020202020204" pitchFamily="34" charset="0"/>
              <a:buChar char="●"/>
            </a:pPr>
            <a:r>
              <a:rPr lang="en-US">
                <a:solidFill>
                  <a:srgbClr val="4D4D4D"/>
                </a:solidFill>
              </a:rPr>
              <a:t>In </a:t>
            </a:r>
            <a:r>
              <a:rPr lang="en-US" b="1">
                <a:solidFill>
                  <a:schemeClr val="accent2"/>
                </a:solidFill>
              </a:rPr>
              <a:t>two-stages calls </a:t>
            </a:r>
            <a:r>
              <a:rPr lang="en-US">
                <a:solidFill>
                  <a:srgbClr val="4D4D4D"/>
                </a:solidFill>
              </a:rPr>
              <a:t>applicants are informed about the results of the evaluation, but no evaluation summary report (ESR) is sent for successful stage 1 proposals. Instead, we publish </a:t>
            </a:r>
            <a:r>
              <a:rPr lang="en-US" err="1">
                <a:solidFill>
                  <a:srgbClr val="4D4D4D"/>
                </a:solidFill>
              </a:rPr>
              <a:t>generalised</a:t>
            </a:r>
            <a:r>
              <a:rPr lang="en-US">
                <a:solidFill>
                  <a:srgbClr val="4D4D4D"/>
                </a:solidFill>
              </a:rPr>
              <a:t> feedback as a call update in the Portal. The ESR from stage 1 is sent together with the ESR for stage 2.</a:t>
            </a:r>
            <a:endParaRPr lang="en-US">
              <a:solidFill>
                <a:srgbClr val="4D4D4D"/>
              </a:solidFill>
              <a:cs typeface="Arial"/>
            </a:endParaRPr>
          </a:p>
          <a:p>
            <a:pPr marL="361950" lvl="2" indent="-342900">
              <a:spcBef>
                <a:spcPts val="600"/>
              </a:spcBef>
              <a:spcAft>
                <a:spcPts val="600"/>
              </a:spcAft>
              <a:buClr>
                <a:schemeClr val="accent2"/>
              </a:buClr>
              <a:buFont typeface="Arial" panose="020B0604020202020204" pitchFamily="34" charset="0"/>
              <a:buChar char="●"/>
            </a:pPr>
            <a:endParaRPr lang="en-GB" sz="1600">
              <a:solidFill>
                <a:srgbClr val="4D4D4D"/>
              </a:solidFill>
            </a:endParaRPr>
          </a:p>
          <a:p>
            <a:pPr marL="361950" lvl="2" indent="-342900">
              <a:spcBef>
                <a:spcPts val="600"/>
              </a:spcBef>
              <a:spcAft>
                <a:spcPts val="600"/>
              </a:spcAft>
              <a:buClr>
                <a:schemeClr val="accent2"/>
              </a:buClr>
              <a:buFont typeface="Arial" panose="020B0604020202020204" pitchFamily="34" charset="0"/>
              <a:buChar char="●"/>
            </a:pPr>
            <a:endParaRPr lang="en-GB" sz="1600">
              <a:solidFill>
                <a:srgbClr val="4D4D4D"/>
              </a:solidFill>
            </a:endParaRPr>
          </a:p>
          <a:p>
            <a:pPr marL="819150" lvl="3" indent="-342900">
              <a:spcBef>
                <a:spcPts val="600"/>
              </a:spcBef>
              <a:spcAft>
                <a:spcPts val="600"/>
              </a:spcAft>
              <a:buClr>
                <a:schemeClr val="accent2"/>
              </a:buClr>
              <a:buFont typeface="Arial" panose="020B0604020202020204" pitchFamily="34" charset="0"/>
              <a:buChar char="●"/>
            </a:pPr>
            <a:endParaRPr lang="en-GB" sz="1600" b="0">
              <a:solidFill>
                <a:srgbClr val="4D4D4D"/>
              </a:solidFill>
            </a:endParaRPr>
          </a:p>
          <a:p>
            <a:pPr lvl="0">
              <a:spcAft>
                <a:spcPts val="1800"/>
              </a:spcAft>
              <a:buClr>
                <a:srgbClr val="004494"/>
              </a:buClr>
            </a:pPr>
            <a:endParaRPr lang="en-GB">
              <a:solidFill>
                <a:srgbClr val="404A52"/>
              </a:solidFill>
            </a:endParaRPr>
          </a:p>
        </p:txBody>
      </p:sp>
      <p:grpSp>
        <p:nvGrpSpPr>
          <p:cNvPr id="16" name="Group 15"/>
          <p:cNvGrpSpPr/>
          <p:nvPr/>
        </p:nvGrpSpPr>
        <p:grpSpPr>
          <a:xfrm>
            <a:off x="852822" y="272552"/>
            <a:ext cx="864000" cy="864000"/>
            <a:chOff x="8934066" y="2641504"/>
            <a:chExt cx="864000" cy="864000"/>
          </a:xfrm>
        </p:grpSpPr>
        <p:sp>
          <p:nvSpPr>
            <p:cNvPr id="17" name="Oval 16"/>
            <p:cNvSpPr/>
            <p:nvPr/>
          </p:nvSpPr>
          <p:spPr>
            <a:xfrm>
              <a:off x="8934066" y="2641504"/>
              <a:ext cx="864000" cy="86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68301" y="2673207"/>
              <a:ext cx="795530" cy="795530"/>
            </a:xfrm>
            <a:prstGeom prst="rect">
              <a:avLst/>
            </a:prstGeom>
          </p:spPr>
        </p:pic>
      </p:grpSp>
    </p:spTree>
    <p:extLst>
      <p:ext uri="{BB962C8B-B14F-4D97-AF65-F5344CB8AC3E}">
        <p14:creationId xmlns:p14="http://schemas.microsoft.com/office/powerpoint/2010/main" val="22026827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37842" y="468000"/>
            <a:ext cx="9636978" cy="473104"/>
          </a:xfrm>
        </p:spPr>
        <p:txBody>
          <a:bodyPr anchor="ctr"/>
          <a:lstStyle/>
          <a:p>
            <a:r>
              <a:rPr lang="en-GB"/>
              <a:t>Evaluation review - redress</a:t>
            </a:r>
          </a:p>
        </p:txBody>
      </p:sp>
      <p:sp>
        <p:nvSpPr>
          <p:cNvPr id="5" name="Text Placeholder 2"/>
          <p:cNvSpPr txBox="1">
            <a:spLocks/>
          </p:cNvSpPr>
          <p:nvPr/>
        </p:nvSpPr>
        <p:spPr>
          <a:xfrm>
            <a:off x="838199" y="1583672"/>
            <a:ext cx="10515601" cy="4651666"/>
          </a:xfrm>
          <a:prstGeom prst="rect">
            <a:avLst/>
          </a:prstGeom>
          <a:ln w="28575">
            <a:solidFill>
              <a:schemeClr val="accent4"/>
            </a:solidFill>
            <a:prstDash val="sysDot"/>
          </a:ln>
        </p:spPr>
        <p:txBody>
          <a:bodyPr vert="horz" lIns="91440" tIns="144000" rIns="91440" bIns="45720" rtlCol="0" anchor="t">
            <a:noAutofit/>
          </a:bodyPr>
          <a:lstStyle>
            <a:defPPr>
              <a:defRPr lang="en-US"/>
            </a:defPPr>
            <a:lvl1pPr marL="0" indent="0" algn="l" defTabSz="914400" rtl="0" eaLnBrk="1" latinLnBrk="0" hangingPunct="1">
              <a:spcAft>
                <a:spcPts val="0"/>
              </a:spcAft>
              <a:buNone/>
              <a:defRPr sz="2000" b="1" kern="1200">
                <a:solidFill>
                  <a:schemeClr val="tx2"/>
                </a:solidFill>
                <a:latin typeface="+mn-lt"/>
                <a:ea typeface="+mn-ea"/>
                <a:cs typeface="+mn-cs"/>
              </a:defRPr>
            </a:lvl1pPr>
            <a:lvl2pPr marL="0" indent="0" algn="l" defTabSz="914400" rtl="0" eaLnBrk="1" latinLnBrk="0" hangingPunct="1">
              <a:buNone/>
              <a:defRPr sz="1800" b="1" kern="1200">
                <a:solidFill>
                  <a:schemeClr val="accent2"/>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61950" lvl="2" indent="-342900">
              <a:spcBef>
                <a:spcPts val="600"/>
              </a:spcBef>
              <a:spcAft>
                <a:spcPts val="600"/>
              </a:spcAft>
              <a:buClr>
                <a:schemeClr val="accent2"/>
              </a:buClr>
              <a:buFont typeface="Arial" panose="020B0604020202020204" pitchFamily="34" charset="0"/>
              <a:buChar char="●"/>
            </a:pPr>
            <a:r>
              <a:rPr lang="en-US" sz="1600" dirty="0">
                <a:solidFill>
                  <a:srgbClr val="4D4D4D"/>
                </a:solidFill>
                <a:cs typeface="Arial"/>
              </a:rPr>
              <a:t>The coordinator of the proposal may request an </a:t>
            </a:r>
            <a:r>
              <a:rPr lang="en-US" sz="1600" b="1" dirty="0">
                <a:solidFill>
                  <a:srgbClr val="931680"/>
                </a:solidFill>
                <a:cs typeface="Arial"/>
              </a:rPr>
              <a:t>evaluation review</a:t>
            </a:r>
            <a:r>
              <a:rPr lang="en-US" sz="1600" dirty="0">
                <a:solidFill>
                  <a:srgbClr val="4D4D4D"/>
                </a:solidFill>
                <a:cs typeface="Arial"/>
              </a:rPr>
              <a:t> within 30 days of receiving the evaluation results if they believe that the evaluation procedure was not correctly applied to their proposal.</a:t>
            </a:r>
            <a:endParaRPr lang="en-US" sz="1600" dirty="0">
              <a:cs typeface="Arial"/>
            </a:endParaRPr>
          </a:p>
          <a:p>
            <a:pPr marL="361950" lvl="2" indent="-342900">
              <a:spcBef>
                <a:spcPts val="600"/>
              </a:spcBef>
              <a:spcAft>
                <a:spcPts val="600"/>
              </a:spcAft>
              <a:buClr>
                <a:schemeClr val="accent2"/>
              </a:buClr>
              <a:buFont typeface="Arial" panose="020B0604020202020204" pitchFamily="34" charset="0"/>
              <a:buChar char="●"/>
            </a:pPr>
            <a:r>
              <a:rPr lang="en-US" sz="1600" dirty="0">
                <a:solidFill>
                  <a:srgbClr val="4D4D4D"/>
                </a:solidFill>
              </a:rPr>
              <a:t>The request must be done via the F&amp;T Portal.</a:t>
            </a:r>
            <a:r>
              <a:rPr lang="en-US" sz="1600" dirty="0">
                <a:solidFill>
                  <a:srgbClr val="4D4D4D"/>
                </a:solidFill>
                <a:cs typeface="Arial"/>
              </a:rPr>
              <a:t> (NOTE: Once submitted, the redress case cannot be edited, unlike proposals, which are editable until the call deadline) </a:t>
            </a:r>
            <a:endParaRPr lang="en-US" dirty="0"/>
          </a:p>
          <a:p>
            <a:pPr marL="361950" lvl="2" indent="-342900">
              <a:spcBef>
                <a:spcPts val="600"/>
              </a:spcBef>
              <a:spcAft>
                <a:spcPts val="600"/>
              </a:spcAft>
              <a:buClr>
                <a:schemeClr val="accent2"/>
              </a:buClr>
              <a:buFont typeface="Arial" panose="020B0604020202020204" pitchFamily="34" charset="0"/>
              <a:buChar char="●"/>
            </a:pPr>
            <a:r>
              <a:rPr lang="en-US" sz="1600" dirty="0">
                <a:solidFill>
                  <a:srgbClr val="4D4D4D"/>
                </a:solidFill>
              </a:rPr>
              <a:t>Only the </a:t>
            </a:r>
            <a:r>
              <a:rPr lang="en-US" sz="1600" b="1" dirty="0">
                <a:solidFill>
                  <a:schemeClr val="accent2"/>
                </a:solidFill>
              </a:rPr>
              <a:t>procedural aspects </a:t>
            </a:r>
            <a:r>
              <a:rPr lang="en-US" sz="1600" dirty="0">
                <a:solidFill>
                  <a:srgbClr val="4D4D4D"/>
                </a:solidFill>
              </a:rPr>
              <a:t>of an evaluation may be the subject of a request for an evaluation review. The evaluation of the merits of a proposal shall not be the subject of an evaluation review.</a:t>
            </a:r>
            <a:endParaRPr lang="en-US" sz="1600" dirty="0">
              <a:solidFill>
                <a:srgbClr val="4D4D4D"/>
              </a:solidFill>
              <a:cs typeface="Arial"/>
            </a:endParaRPr>
          </a:p>
          <a:p>
            <a:pPr marL="361950" lvl="2" indent="-342900">
              <a:spcBef>
                <a:spcPts val="600"/>
              </a:spcBef>
              <a:spcAft>
                <a:spcPts val="600"/>
              </a:spcAft>
              <a:buClr>
                <a:schemeClr val="accent2"/>
              </a:buClr>
              <a:buFont typeface="Arial" panose="020B0604020202020204" pitchFamily="34" charset="0"/>
              <a:buChar char="●"/>
            </a:pPr>
            <a:r>
              <a:rPr lang="en-US" sz="1600" dirty="0">
                <a:solidFill>
                  <a:srgbClr val="4D4D4D"/>
                </a:solidFill>
              </a:rPr>
              <a:t>The </a:t>
            </a:r>
            <a:r>
              <a:rPr lang="en-US" sz="1600" b="1" dirty="0">
                <a:solidFill>
                  <a:schemeClr val="accent2"/>
                </a:solidFill>
              </a:rPr>
              <a:t>outcome</a:t>
            </a:r>
            <a:r>
              <a:rPr lang="en-US" sz="1600" dirty="0">
                <a:solidFill>
                  <a:srgbClr val="4D4D4D"/>
                </a:solidFill>
              </a:rPr>
              <a:t> of the evaluation review may be:</a:t>
            </a:r>
            <a:endParaRPr lang="en-US" sz="1600" dirty="0">
              <a:solidFill>
                <a:srgbClr val="4D4D4D"/>
              </a:solidFill>
              <a:cs typeface="Arial"/>
            </a:endParaRPr>
          </a:p>
          <a:p>
            <a:pPr marL="819150" lvl="3" indent="-342900">
              <a:spcBef>
                <a:spcPts val="600"/>
              </a:spcBef>
              <a:spcAft>
                <a:spcPts val="600"/>
              </a:spcAft>
              <a:buClr>
                <a:schemeClr val="accent2"/>
              </a:buClr>
              <a:buFont typeface="Arial" panose="020B0604020202020204" pitchFamily="34" charset="0"/>
              <a:buChar char="●"/>
            </a:pPr>
            <a:r>
              <a:rPr lang="en-US" sz="1600" dirty="0">
                <a:solidFill>
                  <a:srgbClr val="4D4D4D"/>
                </a:solidFill>
              </a:rPr>
              <a:t>Inadmissible (e.g. request submitted out of time)</a:t>
            </a:r>
            <a:endParaRPr lang="en-US" sz="1600" dirty="0">
              <a:solidFill>
                <a:srgbClr val="4D4D4D"/>
              </a:solidFill>
              <a:cs typeface="Arial"/>
            </a:endParaRPr>
          </a:p>
          <a:p>
            <a:pPr marL="819150" lvl="3" indent="-342900">
              <a:spcBef>
                <a:spcPts val="600"/>
              </a:spcBef>
              <a:spcAft>
                <a:spcPts val="600"/>
              </a:spcAft>
              <a:buClr>
                <a:schemeClr val="accent2"/>
              </a:buClr>
              <a:buFont typeface="Arial" panose="020B0604020202020204" pitchFamily="34" charset="0"/>
              <a:buChar char="●"/>
            </a:pPr>
            <a:r>
              <a:rPr lang="en-US" sz="1600" dirty="0">
                <a:solidFill>
                  <a:srgbClr val="4D4D4D"/>
                </a:solidFill>
              </a:rPr>
              <a:t>Unfounded (no sufficient evidence to support the complaint; procedure was correct; the results of the evaluation are confirmed)</a:t>
            </a:r>
            <a:endParaRPr lang="en-US" sz="1600" dirty="0">
              <a:solidFill>
                <a:srgbClr val="4D4D4D"/>
              </a:solidFill>
              <a:cs typeface="Arial"/>
            </a:endParaRPr>
          </a:p>
          <a:p>
            <a:pPr marL="819150" lvl="3" indent="-342900">
              <a:spcBef>
                <a:spcPts val="600"/>
              </a:spcBef>
              <a:spcAft>
                <a:spcPts val="600"/>
              </a:spcAft>
              <a:buClr>
                <a:schemeClr val="accent2"/>
              </a:buClr>
              <a:buFont typeface="Arial" panose="020B0604020202020204" pitchFamily="34" charset="0"/>
              <a:buChar char="●"/>
            </a:pPr>
            <a:r>
              <a:rPr lang="en-US" sz="1600" dirty="0">
                <a:solidFill>
                  <a:srgbClr val="4D4D4D"/>
                </a:solidFill>
              </a:rPr>
              <a:t>No influence on outcome (evidence to support the complaint, but no re-evaluation because the shortcoming is limited to a certain part of the evaluation and did not influence the overall outcome)</a:t>
            </a:r>
            <a:endParaRPr lang="en-US" sz="1600" dirty="0">
              <a:solidFill>
                <a:srgbClr val="4D4D4D"/>
              </a:solidFill>
              <a:cs typeface="Arial"/>
            </a:endParaRPr>
          </a:p>
          <a:p>
            <a:pPr marL="819150" lvl="3" indent="-342900">
              <a:spcBef>
                <a:spcPts val="600"/>
              </a:spcBef>
              <a:spcAft>
                <a:spcPts val="600"/>
              </a:spcAft>
              <a:buClr>
                <a:schemeClr val="accent2"/>
              </a:buClr>
              <a:buFont typeface="Arial" panose="020B0604020202020204" pitchFamily="34" charset="0"/>
              <a:buChar char="●"/>
            </a:pPr>
            <a:r>
              <a:rPr lang="en-US" sz="1600" dirty="0">
                <a:solidFill>
                  <a:srgbClr val="4D4D4D"/>
                </a:solidFill>
              </a:rPr>
              <a:t>Founded (re-evaluation because of procedural errors, factual errors).</a:t>
            </a:r>
            <a:endParaRPr lang="en-US" sz="1600" dirty="0">
              <a:solidFill>
                <a:srgbClr val="4D4D4D"/>
              </a:solidFill>
              <a:cs typeface="Arial"/>
            </a:endParaRPr>
          </a:p>
          <a:p>
            <a:pPr marL="819150" lvl="3" indent="-342900">
              <a:spcBef>
                <a:spcPts val="600"/>
              </a:spcBef>
              <a:spcAft>
                <a:spcPts val="600"/>
              </a:spcAft>
              <a:buClr>
                <a:schemeClr val="accent2"/>
              </a:buClr>
              <a:buFont typeface="Arial" panose="020B0604020202020204" pitchFamily="34" charset="0"/>
              <a:buChar char="●"/>
            </a:pPr>
            <a:endParaRPr lang="en-US" sz="1600">
              <a:solidFill>
                <a:srgbClr val="4D4D4D"/>
              </a:solidFill>
            </a:endParaRPr>
          </a:p>
          <a:p>
            <a:pPr marL="819150" lvl="3" indent="-342900">
              <a:spcBef>
                <a:spcPts val="600"/>
              </a:spcBef>
              <a:spcAft>
                <a:spcPts val="600"/>
              </a:spcAft>
              <a:buClr>
                <a:schemeClr val="accent2"/>
              </a:buClr>
              <a:buFont typeface="Arial" panose="020B0604020202020204" pitchFamily="34" charset="0"/>
              <a:buChar char="●"/>
            </a:pPr>
            <a:endParaRPr lang="en-GB" sz="1600">
              <a:solidFill>
                <a:srgbClr val="4D4D4D"/>
              </a:solidFill>
            </a:endParaRPr>
          </a:p>
          <a:p>
            <a:pPr marL="361950" lvl="2" indent="-342900">
              <a:spcBef>
                <a:spcPts val="600"/>
              </a:spcBef>
              <a:spcAft>
                <a:spcPts val="600"/>
              </a:spcAft>
              <a:buClr>
                <a:schemeClr val="accent2"/>
              </a:buClr>
              <a:buFont typeface="Arial" panose="020B0604020202020204" pitchFamily="34" charset="0"/>
              <a:buChar char="●"/>
            </a:pPr>
            <a:endParaRPr lang="en-GB" sz="1600">
              <a:solidFill>
                <a:srgbClr val="4D4D4D"/>
              </a:solidFill>
            </a:endParaRPr>
          </a:p>
          <a:p>
            <a:pPr marL="819150" lvl="3" indent="-342900">
              <a:spcBef>
                <a:spcPts val="600"/>
              </a:spcBef>
              <a:spcAft>
                <a:spcPts val="600"/>
              </a:spcAft>
              <a:buClr>
                <a:schemeClr val="accent2"/>
              </a:buClr>
              <a:buFont typeface="Arial" panose="020B0604020202020204" pitchFamily="34" charset="0"/>
              <a:buChar char="●"/>
            </a:pPr>
            <a:endParaRPr lang="en-GB" sz="1600" b="0">
              <a:solidFill>
                <a:srgbClr val="4D4D4D"/>
              </a:solidFill>
            </a:endParaRPr>
          </a:p>
          <a:p>
            <a:pPr lvl="0">
              <a:spcAft>
                <a:spcPts val="1800"/>
              </a:spcAft>
              <a:buClr>
                <a:srgbClr val="004494"/>
              </a:buClr>
            </a:pPr>
            <a:endParaRPr lang="en-GB">
              <a:solidFill>
                <a:srgbClr val="404A52"/>
              </a:solidFill>
            </a:endParaRPr>
          </a:p>
        </p:txBody>
      </p:sp>
      <p:grpSp>
        <p:nvGrpSpPr>
          <p:cNvPr id="2" name="Group 1">
            <a:extLst>
              <a:ext uri="{FF2B5EF4-FFF2-40B4-BE49-F238E27FC236}">
                <a16:creationId xmlns:a16="http://schemas.microsoft.com/office/drawing/2014/main" id="{3DC444A7-99FC-16C7-F431-2D6D8463A917}"/>
              </a:ext>
            </a:extLst>
          </p:cNvPr>
          <p:cNvGrpSpPr/>
          <p:nvPr/>
        </p:nvGrpSpPr>
        <p:grpSpPr>
          <a:xfrm>
            <a:off x="817180" y="272552"/>
            <a:ext cx="864000" cy="864000"/>
            <a:chOff x="6673743" y="1558376"/>
            <a:chExt cx="864000" cy="864000"/>
          </a:xfrm>
        </p:grpSpPr>
        <p:sp>
          <p:nvSpPr>
            <p:cNvPr id="4" name="Oval 3">
              <a:extLst>
                <a:ext uri="{FF2B5EF4-FFF2-40B4-BE49-F238E27FC236}">
                  <a16:creationId xmlns:a16="http://schemas.microsoft.com/office/drawing/2014/main" id="{542350B9-6EA6-AB8B-91AF-6F170A19B5AD}"/>
                </a:ext>
              </a:extLst>
            </p:cNvPr>
            <p:cNvSpPr/>
            <p:nvPr/>
          </p:nvSpPr>
          <p:spPr>
            <a:xfrm>
              <a:off x="6673743" y="1558376"/>
              <a:ext cx="864000" cy="86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EEDE5961-44D5-29A3-11C0-27A3B42312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7978" y="1592611"/>
              <a:ext cx="795530" cy="795530"/>
            </a:xfrm>
            <a:prstGeom prst="rect">
              <a:avLst/>
            </a:prstGeom>
          </p:spPr>
        </p:pic>
      </p:grpSp>
    </p:spTree>
    <p:extLst>
      <p:ext uri="{BB962C8B-B14F-4D97-AF65-F5344CB8AC3E}">
        <p14:creationId xmlns:p14="http://schemas.microsoft.com/office/powerpoint/2010/main" val="41152251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7"/>
          </p:nvPr>
        </p:nvSpPr>
        <p:spPr>
          <a:xfrm>
            <a:off x="7714668" y="2283128"/>
            <a:ext cx="4328911" cy="2932982"/>
          </a:xfrm>
        </p:spPr>
        <p:txBody>
          <a:bodyPr vert="horz" lIns="91440" tIns="45720" rIns="91440" bIns="45720" rtlCol="0" anchor="t">
            <a:noAutofit/>
          </a:bodyPr>
          <a:lstStyle/>
          <a:p>
            <a:pPr algn="ctr"/>
            <a:r>
              <a:rPr lang="en-US" b="1">
                <a:solidFill>
                  <a:schemeClr val="accent2"/>
                </a:solidFill>
              </a:rPr>
              <a:t>The best way to learn is by doing!</a:t>
            </a:r>
            <a:endParaRPr lang="en-GB" b="1">
              <a:solidFill>
                <a:schemeClr val="accent2"/>
              </a:solidFill>
            </a:endParaRPr>
          </a:p>
          <a:p>
            <a:pPr algn="ctr"/>
            <a:r>
              <a:rPr lang="en-US">
                <a:cs typeface="Arial"/>
              </a:rPr>
              <a:t>Call for expression of interest of experts is continuously open in the F&amp;T Portal.</a:t>
            </a:r>
            <a:endParaRPr lang="en-GB"/>
          </a:p>
          <a:p>
            <a:pPr algn="ctr"/>
            <a:r>
              <a:rPr lang="en-GB"/>
              <a:t>You can register in the EU experts database at any time.</a:t>
            </a:r>
            <a:endParaRPr lang="en-GB">
              <a:cs typeface="Arial"/>
            </a:endParaRPr>
          </a:p>
          <a:p>
            <a:pPr algn="ctr"/>
            <a:r>
              <a:rPr lang="en-GB"/>
              <a:t>Click </a:t>
            </a:r>
            <a:r>
              <a:rPr lang="en-GB">
                <a:hlinkClick r:id="rId2"/>
              </a:rPr>
              <a:t>here</a:t>
            </a:r>
            <a:r>
              <a:rPr lang="en-GB"/>
              <a:t> to register!</a:t>
            </a:r>
            <a:endParaRPr lang="en-GB">
              <a:cs typeface="Arial"/>
            </a:endParaRPr>
          </a:p>
          <a:p>
            <a:endParaRPr lang="en-GB"/>
          </a:p>
          <a:p>
            <a:endParaRPr lang="fr-BE"/>
          </a:p>
        </p:txBody>
      </p:sp>
      <p:sp>
        <p:nvSpPr>
          <p:cNvPr id="3" name="Title 2"/>
          <p:cNvSpPr>
            <a:spLocks noGrp="1"/>
          </p:cNvSpPr>
          <p:nvPr>
            <p:ph type="title"/>
          </p:nvPr>
        </p:nvSpPr>
        <p:spPr>
          <a:xfrm>
            <a:off x="1736434" y="468000"/>
            <a:ext cx="9617365" cy="473104"/>
          </a:xfrm>
        </p:spPr>
        <p:txBody>
          <a:bodyPr/>
          <a:lstStyle/>
          <a:p>
            <a:r>
              <a:rPr lang="en-GB"/>
              <a:t>… one final point</a:t>
            </a:r>
            <a:endParaRPr lang="fr-BE"/>
          </a:p>
        </p:txBody>
      </p:sp>
      <p:grpSp>
        <p:nvGrpSpPr>
          <p:cNvPr id="10" name="Group 9"/>
          <p:cNvGrpSpPr/>
          <p:nvPr/>
        </p:nvGrpSpPr>
        <p:grpSpPr>
          <a:xfrm>
            <a:off x="872434" y="272552"/>
            <a:ext cx="864000" cy="864000"/>
            <a:chOff x="5541629" y="1558376"/>
            <a:chExt cx="864000" cy="864000"/>
          </a:xfrm>
        </p:grpSpPr>
        <p:sp>
          <p:nvSpPr>
            <p:cNvPr id="11" name="Oval 10"/>
            <p:cNvSpPr/>
            <p:nvPr/>
          </p:nvSpPr>
          <p:spPr>
            <a:xfrm>
              <a:off x="5541629" y="1558376"/>
              <a:ext cx="864000" cy="86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5864" y="1592611"/>
              <a:ext cx="795530" cy="795530"/>
            </a:xfrm>
            <a:prstGeom prst="rect">
              <a:avLst/>
            </a:prstGeom>
          </p:spPr>
        </p:pic>
      </p:grpSp>
      <p:grpSp>
        <p:nvGrpSpPr>
          <p:cNvPr id="13" name="Group 12"/>
          <p:cNvGrpSpPr/>
          <p:nvPr/>
        </p:nvGrpSpPr>
        <p:grpSpPr>
          <a:xfrm>
            <a:off x="906669" y="1502847"/>
            <a:ext cx="6569136" cy="4478465"/>
            <a:chOff x="416880" y="1825625"/>
            <a:chExt cx="6569136" cy="4478465"/>
          </a:xfrm>
        </p:grpSpPr>
        <p:pic>
          <p:nvPicPr>
            <p:cNvPr id="14" name="Picture 13"/>
            <p:cNvPicPr>
              <a:picLocks noChangeAspect="1"/>
            </p:cNvPicPr>
            <p:nvPr/>
          </p:nvPicPr>
          <p:blipFill>
            <a:blip r:embed="rId4"/>
            <a:stretch>
              <a:fillRect/>
            </a:stretch>
          </p:blipFill>
          <p:spPr>
            <a:xfrm>
              <a:off x="416880" y="1825625"/>
              <a:ext cx="6569136" cy="4478465"/>
            </a:xfrm>
            <a:prstGeom prst="rect">
              <a:avLst/>
            </a:prstGeom>
          </p:spPr>
        </p:pic>
        <p:sp>
          <p:nvSpPr>
            <p:cNvPr id="15" name="Oval 14"/>
            <p:cNvSpPr/>
            <p:nvPr/>
          </p:nvSpPr>
          <p:spPr>
            <a:xfrm flipV="1">
              <a:off x="2561356" y="5892610"/>
              <a:ext cx="2047219" cy="41148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grpSp>
    </p:spTree>
    <p:extLst>
      <p:ext uri="{BB962C8B-B14F-4D97-AF65-F5344CB8AC3E}">
        <p14:creationId xmlns:p14="http://schemas.microsoft.com/office/powerpoint/2010/main" val="3883179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30388" y="2219845"/>
            <a:ext cx="8229600" cy="1373951"/>
          </a:xfrm>
          <a:prstGeom prst="rect">
            <a:avLst/>
          </a:prstGeom>
        </p:spPr>
        <p:txBody>
          <a:bodyPr wrap="none" tIns="0" bIns="0" anchor="t" anchorCtr="0"/>
          <a:lstStyle>
            <a:lvl1pPr marL="358775" indent="-358775" algn="l" rtl="0" eaLnBrk="1" fontAlgn="base" hangingPunct="1">
              <a:spcBef>
                <a:spcPct val="0"/>
              </a:spcBef>
              <a:spcAft>
                <a:spcPct val="0"/>
              </a:spcAft>
              <a:defRPr sz="3000" b="1">
                <a:solidFill>
                  <a:schemeClr val="tx1"/>
                </a:solidFill>
                <a:latin typeface="+mj-lt"/>
                <a:ea typeface="+mj-ea"/>
                <a:cs typeface="+mj-cs"/>
              </a:defRPr>
            </a:lvl1pPr>
            <a:lvl2pPr marL="358775" indent="-358775" algn="l" rtl="0" eaLnBrk="1" fontAlgn="base" hangingPunct="1">
              <a:spcBef>
                <a:spcPct val="0"/>
              </a:spcBef>
              <a:spcAft>
                <a:spcPct val="0"/>
              </a:spcAft>
              <a:defRPr sz="3000" b="1">
                <a:solidFill>
                  <a:srgbClr val="0F5494"/>
                </a:solidFill>
                <a:latin typeface="Verdana" pitchFamily="34" charset="0"/>
              </a:defRPr>
            </a:lvl2pPr>
            <a:lvl3pPr marL="358775" indent="-358775" algn="l" rtl="0" eaLnBrk="1" fontAlgn="base" hangingPunct="1">
              <a:spcBef>
                <a:spcPct val="0"/>
              </a:spcBef>
              <a:spcAft>
                <a:spcPct val="0"/>
              </a:spcAft>
              <a:defRPr sz="3000" b="1">
                <a:solidFill>
                  <a:srgbClr val="0F5494"/>
                </a:solidFill>
                <a:latin typeface="Verdana" pitchFamily="34" charset="0"/>
              </a:defRPr>
            </a:lvl3pPr>
            <a:lvl4pPr marL="358775" indent="-358775" algn="l" rtl="0" eaLnBrk="1" fontAlgn="base" hangingPunct="1">
              <a:spcBef>
                <a:spcPct val="0"/>
              </a:spcBef>
              <a:spcAft>
                <a:spcPct val="0"/>
              </a:spcAft>
              <a:defRPr sz="3000" b="1">
                <a:solidFill>
                  <a:srgbClr val="0F5494"/>
                </a:solidFill>
                <a:latin typeface="Verdana" pitchFamily="34" charset="0"/>
              </a:defRPr>
            </a:lvl4pPr>
            <a:lvl5pPr marL="358775" indent="-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a:lstStyle>
          <a:p>
            <a:pPr marL="0" algn="ctr">
              <a:lnSpc>
                <a:spcPct val="200000"/>
              </a:lnSpc>
            </a:pPr>
            <a:r>
              <a:rPr lang="en-GB" sz="5400" b="0" kern="0">
                <a:solidFill>
                  <a:schemeClr val="accent4"/>
                </a:solidFill>
              </a:rPr>
              <a:t>Thank you!</a:t>
            </a:r>
          </a:p>
          <a:p>
            <a:pPr algn="ctr"/>
            <a:br>
              <a:rPr lang="en-GB" b="0" kern="0">
                <a:latin typeface="EC Square Sans Pro" panose="020B0506040000020004" pitchFamily="34" charset="0"/>
              </a:rPr>
            </a:br>
            <a:r>
              <a:rPr lang="en-GB" b="0" kern="0">
                <a:latin typeface="EC Square Sans Pro" panose="020B0506040000020004" pitchFamily="34" charset="0"/>
              </a:rPr>
              <a:t> </a:t>
            </a:r>
            <a:br>
              <a:rPr lang="en-GB" b="0" kern="0">
                <a:latin typeface="EC Square Sans Pro" panose="020B0506040000020004" pitchFamily="34" charset="0"/>
              </a:rPr>
            </a:br>
            <a:br>
              <a:rPr lang="en-GB" b="0" kern="0">
                <a:latin typeface="EC Square Sans Pro" panose="020B0506040000020004" pitchFamily="34" charset="0"/>
              </a:rPr>
            </a:br>
            <a:br>
              <a:rPr lang="en-GB" kern="0"/>
            </a:br>
            <a:endParaRPr lang="en-GB" kern="0"/>
          </a:p>
        </p:txBody>
      </p:sp>
      <p:sp>
        <p:nvSpPr>
          <p:cNvPr id="5" name="TextBox 4"/>
          <p:cNvSpPr txBox="1"/>
          <p:nvPr/>
        </p:nvSpPr>
        <p:spPr>
          <a:xfrm>
            <a:off x="3107899" y="4221088"/>
            <a:ext cx="5674579" cy="523220"/>
          </a:xfrm>
          <a:prstGeom prst="rect">
            <a:avLst/>
          </a:prstGeom>
          <a:noFill/>
        </p:spPr>
        <p:txBody>
          <a:bodyPr wrap="square" lIns="0" rtlCol="0" anchor="ctr" anchorCtr="0">
            <a:spAutoFit/>
          </a:bodyPr>
          <a:lstStyle/>
          <a:p>
            <a:pPr algn="ctr"/>
            <a:r>
              <a:rPr lang="en-GB" sz="2800" b="1">
                <a:solidFill>
                  <a:schemeClr val="tx2"/>
                </a:solidFill>
                <a:latin typeface="Arial" panose="020B0604020202020204" pitchFamily="34" charset="0"/>
                <a:cs typeface="Arial" panose="020B0604020202020204" pitchFamily="34" charset="0"/>
              </a:rPr>
              <a:t># </a:t>
            </a:r>
            <a:r>
              <a:rPr lang="en-GB" sz="2800" b="1" err="1">
                <a:solidFill>
                  <a:schemeClr val="tx2"/>
                </a:solidFill>
                <a:latin typeface="Arial" panose="020B0604020202020204" pitchFamily="34" charset="0"/>
                <a:cs typeface="Arial" panose="020B0604020202020204" pitchFamily="34" charset="0"/>
              </a:rPr>
              <a:t>HorizonEU</a:t>
            </a:r>
            <a:endParaRPr lang="en-GB" sz="2800" b="1">
              <a:solidFill>
                <a:schemeClr val="tx2"/>
              </a:solidFill>
              <a:latin typeface="Arial" panose="020B0604020202020204" pitchFamily="34" charset="0"/>
              <a:cs typeface="Arial" panose="020B0604020202020204" pitchFamily="34" charset="0"/>
            </a:endParaRPr>
          </a:p>
        </p:txBody>
      </p:sp>
      <p:sp>
        <p:nvSpPr>
          <p:cNvPr id="6" name="TextBox 5"/>
          <p:cNvSpPr txBox="1"/>
          <p:nvPr/>
        </p:nvSpPr>
        <p:spPr>
          <a:xfrm>
            <a:off x="2965428" y="4765568"/>
            <a:ext cx="5959520" cy="523220"/>
          </a:xfrm>
          <a:prstGeom prst="rect">
            <a:avLst/>
          </a:prstGeom>
          <a:noFill/>
        </p:spPr>
        <p:txBody>
          <a:bodyPr wrap="square" rtlCol="0">
            <a:spAutoFit/>
          </a:bodyPr>
          <a:lstStyle/>
          <a:p>
            <a:pPr algn="ctr"/>
            <a:r>
              <a:rPr lang="en-US" sz="1800" b="1">
                <a:solidFill>
                  <a:schemeClr val="tx2"/>
                </a:solidFill>
                <a:latin typeface="+mj-lt"/>
                <a:hlinkClick r:id="rId2"/>
              </a:rPr>
              <a:t>http://ec.europa.eu/horizon-europe</a:t>
            </a:r>
            <a:endParaRPr lang="en-GB" sz="1800" b="1">
              <a:solidFill>
                <a:schemeClr val="tx2"/>
              </a:solidFill>
              <a:latin typeface="+mj-lt"/>
            </a:endParaRPr>
          </a:p>
          <a:p>
            <a:pPr algn="ctr"/>
            <a:endParaRPr lang="en-GB" sz="1000" b="0" err="1">
              <a:solidFill>
                <a:schemeClr val="accent3"/>
              </a:solidFill>
            </a:endParaRPr>
          </a:p>
        </p:txBody>
      </p:sp>
    </p:spTree>
    <p:extLst>
      <p:ext uri="{BB962C8B-B14F-4D97-AF65-F5344CB8AC3E}">
        <p14:creationId xmlns:p14="http://schemas.microsoft.com/office/powerpoint/2010/main" val="16586628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Accent 7">
      <a:dk1>
        <a:srgbClr val="4D4D4D"/>
      </a:dk1>
      <a:lt1>
        <a:srgbClr val="FFFFFF"/>
      </a:lt1>
      <a:dk2>
        <a:srgbClr val="004494"/>
      </a:dk2>
      <a:lt2>
        <a:srgbClr val="D3E8F9"/>
      </a:lt2>
      <a:accent1>
        <a:srgbClr val="F39E0C"/>
      </a:accent1>
      <a:accent2>
        <a:srgbClr val="931680"/>
      </a:accent2>
      <a:accent3>
        <a:srgbClr val="0F5364"/>
      </a:accent3>
      <a:accent4>
        <a:srgbClr val="B0D10E"/>
      </a:accent4>
      <a:accent5>
        <a:srgbClr val="A2D5D0"/>
      </a:accent5>
      <a:accent6>
        <a:srgbClr val="009EE0"/>
      </a:accent6>
      <a:hlink>
        <a:srgbClr val="004494"/>
      </a:hlink>
      <a:folHlink>
        <a:srgbClr val="004494"/>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Corporate_PPT_Template" id="{9E25CBC4-264C-4E5F-8DDF-C73C2B944108}" vid="{63966CC3-CC63-46CF-BE8C-07ABBDCD622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aa54b14-608b-44ba-8621-4287d9574b27" xsi:nil="true"/>
    <lcf76f155ced4ddcb4097134ff3c332f xmlns="33e07890-6196-4e26-9dd2-53178dae8e4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CFDF3D715AA394A9B15E0E0FAA07E37" ma:contentTypeVersion="15" ma:contentTypeDescription="Create a new document." ma:contentTypeScope="" ma:versionID="515f7d12e83010a7aedec8d2a6a3b2f9">
  <xsd:schema xmlns:xsd="http://www.w3.org/2001/XMLSchema" xmlns:xs="http://www.w3.org/2001/XMLSchema" xmlns:p="http://schemas.microsoft.com/office/2006/metadata/properties" xmlns:ns2="33e07890-6196-4e26-9dd2-53178dae8e48" xmlns:ns3="faa54b14-608b-44ba-8621-4287d9574b27" targetNamespace="http://schemas.microsoft.com/office/2006/metadata/properties" ma:root="true" ma:fieldsID="13d682181d869a651290cdfaac766e78" ns2:_="" ns3:_="">
    <xsd:import namespace="33e07890-6196-4e26-9dd2-53178dae8e48"/>
    <xsd:import namespace="faa54b14-608b-44ba-8621-4287d9574b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MediaServiceSearchProperties"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e07890-6196-4e26-9dd2-53178dae8e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2b2fad6-9d2c-441c-a321-3f5f1e9bd92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aa54b14-608b-44ba-8621-4287d9574b2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2c99460-7909-4232-863d-5f6701026dcc}" ma:internalName="TaxCatchAll" ma:showField="CatchAllData" ma:web="faa54b14-608b-44ba-8621-4287d9574b2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2E5D0D-A79B-418D-A07D-9F3951B9B6D6}">
  <ds:schemaRefs>
    <ds:schemaRef ds:uri="http://purl.org/dc/terms/"/>
    <ds:schemaRef ds:uri="http://schemas.openxmlformats.org/package/2006/metadata/core-properties"/>
    <ds:schemaRef ds:uri="33e07890-6196-4e26-9dd2-53178dae8e48"/>
    <ds:schemaRef ds:uri="http://schemas.microsoft.com/office/infopath/2007/PartnerControls"/>
    <ds:schemaRef ds:uri="http://purl.org/dc/dcmitype/"/>
    <ds:schemaRef ds:uri="http://schemas.microsoft.com/office/2006/documentManagement/types"/>
    <ds:schemaRef ds:uri="http://purl.org/dc/elements/1.1/"/>
    <ds:schemaRef ds:uri="faa54b14-608b-44ba-8621-4287d9574b27"/>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D1189ABA-4EB7-4B7E-928B-89F061CD63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e07890-6196-4e26-9dd2-53178dae8e48"/>
    <ds:schemaRef ds:uri="faa54b14-608b-44ba-8621-4287d9574b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C6CC188-28D1-4FE6-A063-E8E9940993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4818</Words>
  <Application>Microsoft Office PowerPoint</Application>
  <PresentationFormat>Widescreen</PresentationFormat>
  <Paragraphs>370</Paragraphs>
  <Slides>38</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Arial,Sans-Serif</vt:lpstr>
      <vt:lpstr>Calibri</vt:lpstr>
      <vt:lpstr>EC Square Sans Pro</vt:lpstr>
      <vt:lpstr>EC Square Sans Pro Light</vt:lpstr>
      <vt:lpstr>Symbol</vt:lpstr>
      <vt:lpstr>Verdana</vt:lpstr>
      <vt:lpstr>Wingdings</vt:lpstr>
      <vt:lpstr>Office Theme</vt:lpstr>
      <vt:lpstr>PowerPoint Presentation</vt:lpstr>
      <vt:lpstr>Outline</vt:lpstr>
      <vt:lpstr>The rules for participation</vt:lpstr>
      <vt:lpstr>Eligible Activities</vt:lpstr>
      <vt:lpstr>Activities eligible for funding – Type of actions</vt:lpstr>
      <vt:lpstr>Eligibility conditions</vt:lpstr>
      <vt:lpstr>Who is eligible to participate?</vt:lpstr>
      <vt:lpstr>Who is eligible for funding?</vt:lpstr>
      <vt:lpstr>Maximum funding rates</vt:lpstr>
      <vt:lpstr>Admissibility</vt:lpstr>
      <vt:lpstr>The submission process</vt:lpstr>
      <vt:lpstr>Application form (proposal template)</vt:lpstr>
      <vt:lpstr>Application form – Part A (web-based forms) </vt:lpstr>
      <vt:lpstr>Application form – Part B (PDF) </vt:lpstr>
      <vt:lpstr>Evaluation (award) criteria</vt:lpstr>
      <vt:lpstr>Evaluation criteria (RIAs and IAs)</vt:lpstr>
      <vt:lpstr>Key principles to write a proposal</vt:lpstr>
      <vt:lpstr>Policy and horizontal considerations</vt:lpstr>
      <vt:lpstr>Open Science across the programme</vt:lpstr>
      <vt:lpstr>Gender dimension in R&amp;I content</vt:lpstr>
      <vt:lpstr>Link between policy priorities and project results </vt:lpstr>
      <vt:lpstr>Describing the impact of your proposal </vt:lpstr>
      <vt:lpstr>Measures to maximise impact</vt:lpstr>
      <vt:lpstr>The use of generative AI tools in the preparation of proposals</vt:lpstr>
      <vt:lpstr>The evaluation process</vt:lpstr>
      <vt:lpstr>Time to grant and time to inform</vt:lpstr>
      <vt:lpstr>Type of calls and evaluation modalities</vt:lpstr>
      <vt:lpstr>PowerPoint Presentation</vt:lpstr>
      <vt:lpstr>Evaluation process in HE</vt:lpstr>
      <vt:lpstr>Observers in the evaluation process in HE</vt:lpstr>
      <vt:lpstr>Standard evaluation process</vt:lpstr>
      <vt:lpstr>Proposals with identical scores</vt:lpstr>
      <vt:lpstr>Ethics review</vt:lpstr>
      <vt:lpstr>Security scrutiny</vt:lpstr>
      <vt:lpstr>Feedback to applicants</vt:lpstr>
      <vt:lpstr>Evaluation review - redress</vt:lpstr>
      <vt:lpstr>… one final point</vt:lpstr>
      <vt:lpstr>PowerPoint Presentation</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ZACHARIADOU Eleftheria (RTD-EXT)</dc:creator>
  <cp:lastModifiedBy>RUIZ OSES Miguel (RTD)</cp:lastModifiedBy>
  <cp:revision>29</cp:revision>
  <cp:lastPrinted>2023-10-05T08:26:50Z</cp:lastPrinted>
  <dcterms:created xsi:type="dcterms:W3CDTF">2020-12-04T09:35:19Z</dcterms:created>
  <dcterms:modified xsi:type="dcterms:W3CDTF">2026-09-23T06:44:27Z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0x010100ECFDF3D715AA394A9B15E0E0FAA07E37</vt:lpwstr>
  </property>
  <property fmtid="{D5CDD505-2E9C-101B-9397-08002B2CF9AE}" pid="3" name="_dlc_DocIdItemGuid">
    <vt:lpwstr>5444eadd-fab6-4f11-abfc-7125f06e0e9a</vt:lpwstr>
  </property>
  <property fmtid="{D5CDD505-2E9C-101B-9397-08002B2CF9AE}" pid="4" name="MSIP_Label_6bd9ddd1-4d20-43f6-abfa-fc3c07406f94_Enabled">
    <vt:lpwstr>true</vt:lpwstr>
  </property>
  <property fmtid="{D5CDD505-2E9C-101B-9397-08002B2CF9AE}" pid="5" name="MSIP_Label_6bd9ddd1-4d20-43f6-abfa-fc3c07406f94_SetDate">
    <vt:lpwstr>2023-09-27T05:40:04Z</vt:lpwstr>
  </property>
  <property fmtid="{D5CDD505-2E9C-101B-9397-08002B2CF9AE}" pid="6" name="MSIP_Label_6bd9ddd1-4d20-43f6-abfa-fc3c07406f94_Method">
    <vt:lpwstr>Standard</vt:lpwstr>
  </property>
  <property fmtid="{D5CDD505-2E9C-101B-9397-08002B2CF9AE}" pid="7" name="MSIP_Label_6bd9ddd1-4d20-43f6-abfa-fc3c07406f94_Name">
    <vt:lpwstr>Commission Use</vt:lpwstr>
  </property>
  <property fmtid="{D5CDD505-2E9C-101B-9397-08002B2CF9AE}" pid="8" name="MSIP_Label_6bd9ddd1-4d20-43f6-abfa-fc3c07406f94_SiteId">
    <vt:lpwstr>b24c8b06-522c-46fe-9080-70926f8dddb1</vt:lpwstr>
  </property>
  <property fmtid="{D5CDD505-2E9C-101B-9397-08002B2CF9AE}" pid="9" name="MSIP_Label_6bd9ddd1-4d20-43f6-abfa-fc3c07406f94_ActionId">
    <vt:lpwstr>d83cfae6-8829-4f89-a924-e6d3b2992765</vt:lpwstr>
  </property>
  <property fmtid="{D5CDD505-2E9C-101B-9397-08002B2CF9AE}" pid="10" name="MSIP_Label_6bd9ddd1-4d20-43f6-abfa-fc3c07406f94_ContentBits">
    <vt:lpwstr>0</vt:lpwstr>
  </property>
</Properties>
</file>